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7" r:id="rId3"/>
    <p:sldId id="258" r:id="rId4"/>
    <p:sldId id="259"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8B13"/>
    <a:srgbClr val="154734"/>
    <a:srgbClr val="5CB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3"/>
    <p:restoredTop sz="94694"/>
  </p:normalViewPr>
  <p:slideViewPr>
    <p:cSldViewPr snapToGrid="0">
      <p:cViewPr>
        <p:scale>
          <a:sx n="20" d="100"/>
          <a:sy n="20" d="100"/>
        </p:scale>
        <p:origin x="2872"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D4BA8-6767-4345-81F7-44A1A9916A1B}" type="datetimeFigureOut">
              <a:rPr lang="en-US" smtClean="0"/>
              <a:t>4/17/24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78A41-DD5A-7E4C-B3CE-65E0F304526A}" type="slidenum">
              <a:rPr lang="en-US" smtClean="0"/>
              <a:t>‹#›</a:t>
            </a:fld>
            <a:endParaRPr lang="en-US"/>
          </a:p>
        </p:txBody>
      </p:sp>
    </p:spTree>
    <p:extLst>
      <p:ext uri="{BB962C8B-B14F-4D97-AF65-F5344CB8AC3E}">
        <p14:creationId xmlns:p14="http://schemas.microsoft.com/office/powerpoint/2010/main" val="3526466472"/>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0C2917-1E08-D54A-B5DC-A70F5E719D71}"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162672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0C2917-1E08-D54A-B5DC-A70F5E719D71}"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214611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0C2917-1E08-D54A-B5DC-A70F5E719D71}"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352081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0C2917-1E08-D54A-B5DC-A70F5E719D71}"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382753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0C2917-1E08-D54A-B5DC-A70F5E719D71}"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46914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0C2917-1E08-D54A-B5DC-A70F5E719D71}"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205483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0C2917-1E08-D54A-B5DC-A70F5E719D71}" type="datetimeFigureOut">
              <a:rPr lang="en-US" smtClean="0"/>
              <a:t>4/17/24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231633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0C2917-1E08-D54A-B5DC-A70F5E719D71}" type="datetimeFigureOut">
              <a:rPr lang="en-US" smtClean="0"/>
              <a:t>4/17/24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334701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C2917-1E08-D54A-B5DC-A70F5E719D71}" type="datetimeFigureOut">
              <a:rPr lang="en-US" smtClean="0"/>
              <a:t>4/17/24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106843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7D0C2917-1E08-D54A-B5DC-A70F5E719D71}"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6246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7D0C2917-1E08-D54A-B5DC-A70F5E719D71}"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376106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7D0C2917-1E08-D54A-B5DC-A70F5E719D71}" type="datetimeFigureOut">
              <a:rPr lang="en-US" smtClean="0"/>
              <a:t>4/17/24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2182B082-39A9-E343-B2C8-3AD60F7361D2}" type="slidenum">
              <a:rPr lang="en-US" smtClean="0"/>
              <a:t>‹#›</a:t>
            </a:fld>
            <a:endParaRPr lang="en-US"/>
          </a:p>
        </p:txBody>
      </p:sp>
    </p:spTree>
    <p:extLst>
      <p:ext uri="{BB962C8B-B14F-4D97-AF65-F5344CB8AC3E}">
        <p14:creationId xmlns:p14="http://schemas.microsoft.com/office/powerpoint/2010/main" val="1422063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2B018-4ADA-8584-9C00-ADE34F3F6CD7}"/>
              </a:ext>
            </a:extLst>
          </p:cNvPr>
          <p:cNvSpPr txBox="1"/>
          <p:nvPr/>
        </p:nvSpPr>
        <p:spPr>
          <a:xfrm>
            <a:off x="0" y="0"/>
            <a:ext cx="43891200" cy="4278094"/>
          </a:xfrm>
          <a:prstGeom prst="rect">
            <a:avLst/>
          </a:prstGeom>
          <a:solidFill>
            <a:srgbClr val="154734"/>
          </a:solidFill>
        </p:spPr>
        <p:txBody>
          <a:bodyPr wrap="square" lIns="914400" tIns="640080" rIns="6172200" bIns="640080" rtlCol="0">
            <a:spAutoFit/>
          </a:bodyPr>
          <a:lstStyle/>
          <a:p>
            <a:r>
              <a:rPr lang="en-US" sz="9200" b="0" i="0" dirty="0">
                <a:solidFill>
                  <a:schemeClr val="bg1"/>
                </a:solidFill>
                <a:latin typeface="Georgia" panose="02040502050405020303" pitchFamily="18" charset="0"/>
              </a:rPr>
              <a:t>Your research  title here, capitalize only first word and proper nouns</a:t>
            </a:r>
          </a:p>
          <a:p>
            <a:r>
              <a:rPr lang="en-US" sz="4800" b="0" i="0" dirty="0">
                <a:solidFill>
                  <a:schemeClr val="bg1"/>
                </a:solidFill>
                <a:latin typeface="Georgia" panose="02040502050405020303" pitchFamily="18" charset="0"/>
              </a:rPr>
              <a:t>Name One, Name Two, Name Three &amp; Other Names. Faculty Name, Faculty Department,</a:t>
            </a:r>
          </a:p>
          <a:p>
            <a:r>
              <a:rPr lang="en-US" sz="4800" b="0" i="0" dirty="0">
                <a:solidFill>
                  <a:schemeClr val="bg1"/>
                </a:solidFill>
                <a:latin typeface="Georgia" panose="02040502050405020303" pitchFamily="18" charset="0"/>
              </a:rPr>
              <a:t>California Polytechnic State University, San Luis Obispo</a:t>
            </a:r>
          </a:p>
        </p:txBody>
      </p:sp>
      <p:pic>
        <p:nvPicPr>
          <p:cNvPr id="8" name="Picture 7">
            <a:extLst>
              <a:ext uri="{FF2B5EF4-FFF2-40B4-BE49-F238E27FC236}">
                <a16:creationId xmlns:a16="http://schemas.microsoft.com/office/drawing/2014/main" id="{89CDC8C8-56AA-19B4-0E4F-3BA90B7385AA}"/>
              </a:ext>
            </a:extLst>
          </p:cNvPr>
          <p:cNvPicPr>
            <a:picLocks noChangeAspect="1"/>
          </p:cNvPicPr>
          <p:nvPr/>
        </p:nvPicPr>
        <p:blipFill>
          <a:blip r:embed="rId2"/>
          <a:stretch>
            <a:fillRect/>
          </a:stretch>
        </p:blipFill>
        <p:spPr>
          <a:xfrm>
            <a:off x="38404800" y="1306284"/>
            <a:ext cx="4572000" cy="1306284"/>
          </a:xfrm>
          <a:prstGeom prst="rect">
            <a:avLst/>
          </a:prstGeom>
        </p:spPr>
      </p:pic>
      <p:sp>
        <p:nvSpPr>
          <p:cNvPr id="11" name="TextBox 10">
            <a:extLst>
              <a:ext uri="{FF2B5EF4-FFF2-40B4-BE49-F238E27FC236}">
                <a16:creationId xmlns:a16="http://schemas.microsoft.com/office/drawing/2014/main" id="{B29B7AB2-357E-7875-7818-99FCD38EC4C4}"/>
              </a:ext>
            </a:extLst>
          </p:cNvPr>
          <p:cNvSpPr txBox="1"/>
          <p:nvPr/>
        </p:nvSpPr>
        <p:spPr>
          <a:xfrm>
            <a:off x="15087600" y="18052133"/>
            <a:ext cx="13716000" cy="13344743"/>
          </a:xfrm>
          <a:prstGeom prst="rect">
            <a:avLst/>
          </a:prstGeom>
          <a:noFill/>
          <a:ln w="6350">
            <a:solidFill>
              <a:srgbClr val="BD8B13"/>
            </a:solidFill>
          </a:ln>
        </p:spPr>
        <p:txBody>
          <a:bodyPr wrap="square" lIns="365760" tIns="1097280" rIns="365760" bIns="365760" rtlCol="0">
            <a:spAutoFit/>
          </a:bodyPr>
          <a:lstStyle/>
          <a:p>
            <a:pPr marL="0" marR="0" lvl="0" indent="0">
              <a:lnSpc>
                <a:spcPct val="115000"/>
              </a:lnSpc>
              <a:spcBef>
                <a:spcPts val="1200"/>
              </a:spcBef>
              <a:spcAft>
                <a:spcPts val="500"/>
              </a:spcAft>
              <a:buSzPts val="1000"/>
              <a:buFont typeface="Symbol" pitchFamily="2" charset="2"/>
              <a:buNone/>
              <a:tabLst>
                <a:tab pos="457200" algn="l"/>
              </a:tabLst>
            </a:pPr>
            <a:r>
              <a:rPr lang="en-US" sz="3600" dirty="0">
                <a:effectLst/>
                <a:latin typeface="Trebuchet MS" panose="020B0703020202090204" pitchFamily="34" charset="0"/>
                <a:ea typeface="Times New Roman" panose="02020603050405020304" pitchFamily="18" charset="0"/>
              </a:rPr>
              <a:t>This section tells the audience what was accomplished and sums up the experiment by making a judgment or decision reached based on logic and reason.</a:t>
            </a:r>
          </a:p>
          <a:p>
            <a:pPr marL="0" marR="0" lvl="0" indent="0">
              <a:lnSpc>
                <a:spcPct val="115000"/>
              </a:lnSpc>
              <a:spcBef>
                <a:spcPts val="1200"/>
              </a:spcBef>
              <a:spcAft>
                <a:spcPts val="500"/>
              </a:spcAft>
              <a:buSzPts val="1000"/>
              <a:buFont typeface="Symbol" pitchFamily="2" charset="2"/>
              <a:buNone/>
              <a:tabLst>
                <a:tab pos="457200" algn="l"/>
              </a:tabLst>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Duis </a:t>
            </a:r>
            <a:r>
              <a:rPr lang="en-US" sz="3600" dirty="0" err="1">
                <a:latin typeface="Trebuchet MS" panose="020B0703020202090204" pitchFamily="34" charset="0"/>
              </a:rPr>
              <a:t>aute</a:t>
            </a:r>
            <a:r>
              <a:rPr lang="en-US" sz="3600" dirty="0">
                <a:latin typeface="Trebuchet MS" panose="020B0703020202090204" pitchFamily="34" charset="0"/>
              </a:rPr>
              <a:t> </a:t>
            </a:r>
            <a:r>
              <a:rPr lang="en-US" sz="3600" dirty="0" err="1">
                <a:latin typeface="Trebuchet MS" panose="020B0703020202090204" pitchFamily="34" charset="0"/>
              </a:rPr>
              <a:t>irure</a:t>
            </a:r>
            <a:r>
              <a:rPr lang="en-US" sz="3600" dirty="0">
                <a:latin typeface="Trebuchet MS" panose="020B0703020202090204" pitchFamily="34" charset="0"/>
              </a:rPr>
              <a:t> dolor in </a:t>
            </a:r>
            <a:r>
              <a:rPr lang="en-US" sz="3600" dirty="0" err="1">
                <a:latin typeface="Trebuchet MS" panose="020B0703020202090204" pitchFamily="34" charset="0"/>
              </a:rPr>
              <a:t>reprehenderit</a:t>
            </a:r>
            <a:r>
              <a:rPr lang="en-US" sz="3600" dirty="0">
                <a:latin typeface="Trebuchet MS" panose="020B0703020202090204" pitchFamily="34" charset="0"/>
              </a:rPr>
              <a:t> in </a:t>
            </a:r>
            <a:r>
              <a:rPr lang="en-US" sz="3600" dirty="0" err="1">
                <a:latin typeface="Trebuchet MS" panose="020B0703020202090204" pitchFamily="34" charset="0"/>
              </a:rPr>
              <a:t>voluptate</a:t>
            </a:r>
            <a:r>
              <a:rPr lang="en-US" sz="3600" dirty="0">
                <a:latin typeface="Trebuchet MS" panose="020B0703020202090204" pitchFamily="34" charset="0"/>
              </a:rPr>
              <a:t> </a:t>
            </a:r>
            <a:r>
              <a:rPr lang="en-US" sz="3600" dirty="0" err="1">
                <a:latin typeface="Trebuchet MS" panose="020B0703020202090204" pitchFamily="34" charset="0"/>
              </a:rPr>
              <a:t>velit</a:t>
            </a:r>
            <a:r>
              <a:rPr lang="en-US" sz="3600" dirty="0">
                <a:latin typeface="Trebuchet MS" panose="020B0703020202090204" pitchFamily="34" charset="0"/>
              </a:rPr>
              <a:t> </a:t>
            </a:r>
            <a:r>
              <a:rPr lang="en-US" sz="3600" dirty="0" err="1">
                <a:latin typeface="Trebuchet MS" panose="020B0703020202090204" pitchFamily="34" charset="0"/>
              </a:rPr>
              <a:t>esse</a:t>
            </a:r>
            <a:r>
              <a:rPr lang="en-US" sz="3600" dirty="0">
                <a:latin typeface="Trebuchet MS" panose="020B0703020202090204" pitchFamily="34" charset="0"/>
              </a:rPr>
              <a:t> </a:t>
            </a:r>
            <a:r>
              <a:rPr lang="en-US" sz="3600" dirty="0" err="1">
                <a:latin typeface="Trebuchet MS" panose="020B0703020202090204" pitchFamily="34" charset="0"/>
              </a:rPr>
              <a:t>cillum</a:t>
            </a:r>
            <a:r>
              <a:rPr lang="en-US" sz="3600" dirty="0">
                <a:latin typeface="Trebuchet MS" panose="020B0703020202090204" pitchFamily="34" charset="0"/>
              </a:rPr>
              <a:t> dolore </a:t>
            </a:r>
            <a:r>
              <a:rPr lang="en-US" sz="3600" dirty="0" err="1">
                <a:latin typeface="Trebuchet MS" panose="020B0703020202090204" pitchFamily="34" charset="0"/>
              </a:rPr>
              <a:t>eu</a:t>
            </a:r>
            <a:r>
              <a:rPr lang="en-US" sz="3600" dirty="0">
                <a:latin typeface="Trebuchet MS" panose="020B0703020202090204" pitchFamily="34" charset="0"/>
              </a:rPr>
              <a:t> </a:t>
            </a:r>
            <a:r>
              <a:rPr lang="en-US" sz="3600" dirty="0" err="1">
                <a:latin typeface="Trebuchet MS" panose="020B0703020202090204" pitchFamily="34" charset="0"/>
              </a:rPr>
              <a:t>fugiat</a:t>
            </a:r>
            <a:r>
              <a:rPr lang="en-US" sz="3600" dirty="0">
                <a:latin typeface="Trebuchet MS" panose="020B0703020202090204" pitchFamily="34" charset="0"/>
              </a:rPr>
              <a:t> </a:t>
            </a:r>
            <a:r>
              <a:rPr lang="en-US" sz="3600" dirty="0" err="1">
                <a:latin typeface="Trebuchet MS" panose="020B0703020202090204" pitchFamily="34" charset="0"/>
              </a:rPr>
              <a:t>nulla</a:t>
            </a:r>
            <a:r>
              <a:rPr lang="en-US" sz="3600" dirty="0">
                <a:latin typeface="Trebuchet MS" panose="020B0703020202090204" pitchFamily="34" charset="0"/>
              </a:rPr>
              <a:t> </a:t>
            </a:r>
            <a:r>
              <a:rPr lang="en-US" sz="3600" dirty="0" err="1">
                <a:latin typeface="Trebuchet MS" panose="020B0703020202090204" pitchFamily="34" charset="0"/>
              </a:rPr>
              <a:t>pariatur</a:t>
            </a:r>
            <a:r>
              <a:rPr lang="en-US" sz="3600" dirty="0">
                <a:latin typeface="Trebuchet MS" panose="020B0703020202090204" pitchFamily="34" charset="0"/>
              </a:rPr>
              <a:t>. </a:t>
            </a:r>
            <a:r>
              <a:rPr lang="en-US" sz="3600" dirty="0" err="1">
                <a:latin typeface="Trebuchet MS" panose="020B0703020202090204" pitchFamily="34" charset="0"/>
              </a:rPr>
              <a:t>Excepteur</a:t>
            </a:r>
            <a:r>
              <a:rPr lang="en-US" sz="3600" dirty="0">
                <a:latin typeface="Trebuchet MS" panose="020B0703020202090204" pitchFamily="34" charset="0"/>
              </a:rPr>
              <a:t> </a:t>
            </a:r>
            <a:r>
              <a:rPr lang="en-US" sz="3600" dirty="0" err="1">
                <a:latin typeface="Trebuchet MS" panose="020B0703020202090204" pitchFamily="34" charset="0"/>
              </a:rPr>
              <a:t>sint</a:t>
            </a:r>
            <a:r>
              <a:rPr lang="en-US" sz="3600" dirty="0">
                <a:latin typeface="Trebuchet MS" panose="020B0703020202090204" pitchFamily="34" charset="0"/>
              </a:rPr>
              <a:t> </a:t>
            </a:r>
            <a:r>
              <a:rPr lang="en-US" sz="3600" dirty="0" err="1">
                <a:latin typeface="Trebuchet MS" panose="020B0703020202090204" pitchFamily="34" charset="0"/>
              </a:rPr>
              <a:t>occaecat</a:t>
            </a:r>
            <a:r>
              <a:rPr lang="en-US" sz="3600" dirty="0">
                <a:latin typeface="Trebuchet MS" panose="020B0703020202090204" pitchFamily="34" charset="0"/>
              </a:rPr>
              <a:t> </a:t>
            </a:r>
            <a:r>
              <a:rPr lang="en-US" sz="3600" dirty="0" err="1">
                <a:latin typeface="Trebuchet MS" panose="020B0703020202090204" pitchFamily="34" charset="0"/>
              </a:rPr>
              <a:t>cupidatat</a:t>
            </a:r>
            <a:r>
              <a:rPr lang="en-US" sz="3600" dirty="0">
                <a:latin typeface="Trebuchet MS" panose="020B0703020202090204" pitchFamily="34" charset="0"/>
              </a:rPr>
              <a:t> non </a:t>
            </a:r>
            <a:r>
              <a:rPr lang="en-US" sz="3600" dirty="0" err="1">
                <a:latin typeface="Trebuchet MS" panose="020B0703020202090204" pitchFamily="34" charset="0"/>
              </a:rPr>
              <a:t>proident</a:t>
            </a:r>
            <a:r>
              <a:rPr lang="en-US" sz="3600" dirty="0">
                <a:latin typeface="Trebuchet MS" panose="020B0703020202090204" pitchFamily="34" charset="0"/>
              </a:rPr>
              <a:t>, sunt in culpa qui </a:t>
            </a:r>
            <a:r>
              <a:rPr lang="en-US" sz="3600" dirty="0" err="1">
                <a:latin typeface="Trebuchet MS" panose="020B0703020202090204" pitchFamily="34" charset="0"/>
              </a:rPr>
              <a:t>officia</a:t>
            </a:r>
            <a:r>
              <a:rPr lang="en-US" sz="3600" dirty="0">
                <a:latin typeface="Trebuchet MS" panose="020B0703020202090204" pitchFamily="34" charset="0"/>
              </a:rPr>
              <a:t> </a:t>
            </a:r>
            <a:r>
              <a:rPr lang="en-US" sz="3600" dirty="0" err="1">
                <a:latin typeface="Trebuchet MS" panose="020B0703020202090204" pitchFamily="34" charset="0"/>
              </a:rPr>
              <a:t>deserunt</a:t>
            </a:r>
            <a:r>
              <a:rPr lang="en-US" sz="3600" dirty="0">
                <a:latin typeface="Trebuchet MS" panose="020B0703020202090204" pitchFamily="34" charset="0"/>
              </a:rPr>
              <a:t> </a:t>
            </a:r>
            <a:r>
              <a:rPr lang="en-US" sz="3600" dirty="0" err="1">
                <a:latin typeface="Trebuchet MS" panose="020B0703020202090204" pitchFamily="34" charset="0"/>
              </a:rPr>
              <a:t>mollit</a:t>
            </a:r>
            <a:r>
              <a:rPr lang="en-US" sz="3600" dirty="0">
                <a:latin typeface="Trebuchet MS" panose="020B0703020202090204" pitchFamily="34" charset="0"/>
              </a:rPr>
              <a:t> </a:t>
            </a:r>
            <a:r>
              <a:rPr lang="en-US" sz="3600" dirty="0" err="1">
                <a:latin typeface="Trebuchet MS" panose="020B0703020202090204" pitchFamily="34" charset="0"/>
              </a:rPr>
              <a:t>anim</a:t>
            </a:r>
            <a:r>
              <a:rPr lang="en-US" sz="3600" dirty="0">
                <a:latin typeface="Trebuchet MS" panose="020B0703020202090204" pitchFamily="34" charset="0"/>
              </a:rPr>
              <a:t> id </a:t>
            </a:r>
            <a:r>
              <a:rPr lang="en-US" sz="3600" dirty="0" err="1">
                <a:latin typeface="Trebuchet MS" panose="020B0703020202090204" pitchFamily="34" charset="0"/>
              </a:rPr>
              <a:t>est</a:t>
            </a:r>
            <a:r>
              <a:rPr lang="en-US" sz="3600" dirty="0">
                <a:latin typeface="Trebuchet MS" panose="020B0703020202090204" pitchFamily="34" charset="0"/>
              </a:rPr>
              <a:t> </a:t>
            </a:r>
            <a:r>
              <a:rPr lang="en-US" sz="3600" dirty="0" err="1">
                <a:latin typeface="Trebuchet MS" panose="020B0703020202090204" pitchFamily="34" charset="0"/>
              </a:rPr>
              <a:t>laborum</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0A96B1A5-0142-51EF-D6D2-14218A927EE8}"/>
              </a:ext>
            </a:extLst>
          </p:cNvPr>
          <p:cNvSpPr txBox="1"/>
          <p:nvPr/>
        </p:nvSpPr>
        <p:spPr>
          <a:xfrm>
            <a:off x="15087600" y="17863741"/>
            <a:ext cx="13716000" cy="914400"/>
          </a:xfrm>
          <a:prstGeom prst="rect">
            <a:avLst/>
          </a:prstGeom>
          <a:solidFill>
            <a:srgbClr val="3A913F"/>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Conclusions / Discussions</a:t>
            </a:r>
            <a:endParaRPr lang="en-US" sz="4000" b="1" spc="300" baseline="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F706D3F2-8EC1-A4E9-5EB5-3799D6D88B11}"/>
              </a:ext>
            </a:extLst>
          </p:cNvPr>
          <p:cNvSpPr txBox="1"/>
          <p:nvPr/>
        </p:nvSpPr>
        <p:spPr>
          <a:xfrm>
            <a:off x="1371600" y="5295538"/>
            <a:ext cx="10970947" cy="4247317"/>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is intended to introduce the audience to the question you are attempting to answer or problem you are attempting to solve, and sufficient background from the published literature to provide context and relevance.</a:t>
            </a:r>
          </a:p>
        </p:txBody>
      </p:sp>
      <p:sp>
        <p:nvSpPr>
          <p:cNvPr id="14" name="TextBox 13">
            <a:extLst>
              <a:ext uri="{FF2B5EF4-FFF2-40B4-BE49-F238E27FC236}">
                <a16:creationId xmlns:a16="http://schemas.microsoft.com/office/drawing/2014/main" id="{7CFB0777-BF63-EB4A-F667-35E690DB3385}"/>
              </a:ext>
            </a:extLst>
          </p:cNvPr>
          <p:cNvSpPr txBox="1"/>
          <p:nvPr/>
        </p:nvSpPr>
        <p:spPr>
          <a:xfrm>
            <a:off x="1369748" y="5295538"/>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Introduction / Background / Goals </a:t>
            </a:r>
            <a:endParaRPr lang="en-US" sz="4000" b="1" spc="300" baseline="0" dirty="0">
              <a:solidFill>
                <a:schemeClr val="bg1"/>
              </a:solidFill>
              <a:latin typeface="Georgia" panose="02040502050405020303" pitchFamily="18" charset="0"/>
            </a:endParaRPr>
          </a:p>
        </p:txBody>
      </p:sp>
      <p:sp>
        <p:nvSpPr>
          <p:cNvPr id="15" name="TextBox 14">
            <a:extLst>
              <a:ext uri="{FF2B5EF4-FFF2-40B4-BE49-F238E27FC236}">
                <a16:creationId xmlns:a16="http://schemas.microsoft.com/office/drawing/2014/main" id="{45E81B34-7947-984D-6CD7-3A3A65C96C31}"/>
              </a:ext>
            </a:extLst>
          </p:cNvPr>
          <p:cNvSpPr txBox="1"/>
          <p:nvPr/>
        </p:nvSpPr>
        <p:spPr>
          <a:xfrm>
            <a:off x="1371600" y="17780000"/>
            <a:ext cx="10970947" cy="7017306"/>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IN THE LAB:</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outlines or summarizes the key procedures or steps taken for the experiment.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It should not include detailed protocols, but a visual overview often in the form of a flow chart.</a:t>
            </a:r>
            <a:br>
              <a:rPr lang="en-US" sz="3600" dirty="0">
                <a:effectLst/>
                <a:latin typeface="Trebuchet MS" panose="020B0703020202090204" pitchFamily="34" charset="0"/>
                <a:ea typeface="Aptos" panose="020B0004020202020204" pitchFamily="34" charset="0"/>
                <a:cs typeface="Times New Roman" panose="02020603050405020304" pitchFamily="18" charset="0"/>
              </a:rPr>
            </a:b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marR="0" lvl="0" indent="0" algn="l" defTabSz="18434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ANALYSIS:</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p:txBody>
      </p:sp>
      <p:sp>
        <p:nvSpPr>
          <p:cNvPr id="16" name="TextBox 15">
            <a:extLst>
              <a:ext uri="{FF2B5EF4-FFF2-40B4-BE49-F238E27FC236}">
                <a16:creationId xmlns:a16="http://schemas.microsoft.com/office/drawing/2014/main" id="{6DA09965-0AE0-510F-EBAB-640F6502C5EC}"/>
              </a:ext>
            </a:extLst>
          </p:cNvPr>
          <p:cNvSpPr txBox="1"/>
          <p:nvPr/>
        </p:nvSpPr>
        <p:spPr>
          <a:xfrm>
            <a:off x="1371600" y="17780000"/>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Methods</a:t>
            </a:r>
            <a:endParaRPr lang="en-US" sz="4000" b="1" spc="300" baseline="0" dirty="0">
              <a:solidFill>
                <a:schemeClr val="bg1"/>
              </a:solidFill>
              <a:latin typeface="Georgia" panose="02040502050405020303" pitchFamily="18" charset="0"/>
            </a:endParaRPr>
          </a:p>
        </p:txBody>
      </p:sp>
      <p:sp>
        <p:nvSpPr>
          <p:cNvPr id="17" name="TextBox 16">
            <a:extLst>
              <a:ext uri="{FF2B5EF4-FFF2-40B4-BE49-F238E27FC236}">
                <a16:creationId xmlns:a16="http://schemas.microsoft.com/office/drawing/2014/main" id="{E48574B0-9B8A-9F67-87FB-919677932EE4}"/>
              </a:ext>
            </a:extLst>
          </p:cNvPr>
          <p:cNvSpPr txBox="1"/>
          <p:nvPr/>
        </p:nvSpPr>
        <p:spPr>
          <a:xfrm>
            <a:off x="15087600" y="5295538"/>
            <a:ext cx="13716000" cy="3139321"/>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depicts the data resulting from the experiment(s). Typically, this section consists mostly or entirely of graphs, tables and other figures, with figure legends.</a:t>
            </a:r>
          </a:p>
        </p:txBody>
      </p:sp>
      <p:pic>
        <p:nvPicPr>
          <p:cNvPr id="19" name="Picture 18">
            <a:extLst>
              <a:ext uri="{FF2B5EF4-FFF2-40B4-BE49-F238E27FC236}">
                <a16:creationId xmlns:a16="http://schemas.microsoft.com/office/drawing/2014/main" id="{EDC051F9-DD41-07A7-9A2C-B711922B663D}"/>
              </a:ext>
            </a:extLst>
          </p:cNvPr>
          <p:cNvPicPr>
            <a:picLocks noChangeAspect="1"/>
          </p:cNvPicPr>
          <p:nvPr/>
        </p:nvPicPr>
        <p:blipFill>
          <a:blip r:embed="rId3"/>
          <a:stretch>
            <a:fillRect/>
          </a:stretch>
        </p:blipFill>
        <p:spPr>
          <a:xfrm>
            <a:off x="15087600" y="9044459"/>
            <a:ext cx="13716000" cy="7715250"/>
          </a:xfrm>
          <a:prstGeom prst="rect">
            <a:avLst/>
          </a:prstGeom>
        </p:spPr>
      </p:pic>
      <p:pic>
        <p:nvPicPr>
          <p:cNvPr id="20" name="Picture 19">
            <a:extLst>
              <a:ext uri="{FF2B5EF4-FFF2-40B4-BE49-F238E27FC236}">
                <a16:creationId xmlns:a16="http://schemas.microsoft.com/office/drawing/2014/main" id="{7FE41EDB-D4C6-C908-8C82-4C5D59347A6E}"/>
              </a:ext>
            </a:extLst>
          </p:cNvPr>
          <p:cNvPicPr>
            <a:picLocks noChangeAspect="1"/>
          </p:cNvPicPr>
          <p:nvPr/>
        </p:nvPicPr>
        <p:blipFill>
          <a:blip r:embed="rId4"/>
          <a:stretch>
            <a:fillRect/>
          </a:stretch>
        </p:blipFill>
        <p:spPr>
          <a:xfrm>
            <a:off x="1371600" y="25224676"/>
            <a:ext cx="10972800" cy="6172200"/>
          </a:xfrm>
          <a:prstGeom prst="rect">
            <a:avLst/>
          </a:prstGeom>
        </p:spPr>
      </p:pic>
      <p:pic>
        <p:nvPicPr>
          <p:cNvPr id="21" name="Picture 20">
            <a:extLst>
              <a:ext uri="{FF2B5EF4-FFF2-40B4-BE49-F238E27FC236}">
                <a16:creationId xmlns:a16="http://schemas.microsoft.com/office/drawing/2014/main" id="{B2F5414C-7CA4-3686-BE6A-2199C7CB1D2A}"/>
              </a:ext>
            </a:extLst>
          </p:cNvPr>
          <p:cNvPicPr>
            <a:picLocks noChangeAspect="1"/>
          </p:cNvPicPr>
          <p:nvPr/>
        </p:nvPicPr>
        <p:blipFill>
          <a:blip r:embed="rId5"/>
          <a:stretch>
            <a:fillRect/>
          </a:stretch>
        </p:blipFill>
        <p:spPr>
          <a:xfrm>
            <a:off x="1371600" y="10910335"/>
            <a:ext cx="5029200" cy="5849374"/>
          </a:xfrm>
          <a:prstGeom prst="rect">
            <a:avLst/>
          </a:prstGeom>
        </p:spPr>
      </p:pic>
      <p:pic>
        <p:nvPicPr>
          <p:cNvPr id="22" name="Picture 21">
            <a:extLst>
              <a:ext uri="{FF2B5EF4-FFF2-40B4-BE49-F238E27FC236}">
                <a16:creationId xmlns:a16="http://schemas.microsoft.com/office/drawing/2014/main" id="{2C464EF8-54B2-3FDF-6C4E-9AC2C5EE6215}"/>
              </a:ext>
            </a:extLst>
          </p:cNvPr>
          <p:cNvPicPr>
            <a:picLocks noChangeAspect="1"/>
          </p:cNvPicPr>
          <p:nvPr/>
        </p:nvPicPr>
        <p:blipFill>
          <a:blip r:embed="rId5"/>
          <a:stretch>
            <a:fillRect/>
          </a:stretch>
        </p:blipFill>
        <p:spPr>
          <a:xfrm>
            <a:off x="7313348" y="10910335"/>
            <a:ext cx="5029200" cy="5849374"/>
          </a:xfrm>
          <a:prstGeom prst="rect">
            <a:avLst/>
          </a:prstGeom>
        </p:spPr>
      </p:pic>
      <p:sp>
        <p:nvSpPr>
          <p:cNvPr id="23" name="TextBox 22">
            <a:extLst>
              <a:ext uri="{FF2B5EF4-FFF2-40B4-BE49-F238E27FC236}">
                <a16:creationId xmlns:a16="http://schemas.microsoft.com/office/drawing/2014/main" id="{57946445-B137-E037-C653-C05CE497DFD1}"/>
              </a:ext>
            </a:extLst>
          </p:cNvPr>
          <p:cNvSpPr txBox="1"/>
          <p:nvPr/>
        </p:nvSpPr>
        <p:spPr>
          <a:xfrm>
            <a:off x="31546800" y="5295538"/>
            <a:ext cx="10970947" cy="3693319"/>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informs the audience of where the research could be taken in the future based on what was learned through this experiment. This may be merged with Conclusion/Discussion. </a:t>
            </a:r>
          </a:p>
        </p:txBody>
      </p:sp>
      <p:sp>
        <p:nvSpPr>
          <p:cNvPr id="24" name="TextBox 23">
            <a:extLst>
              <a:ext uri="{FF2B5EF4-FFF2-40B4-BE49-F238E27FC236}">
                <a16:creationId xmlns:a16="http://schemas.microsoft.com/office/drawing/2014/main" id="{48E5F568-EBE9-D0D5-8326-4BDE03B7CB0D}"/>
              </a:ext>
            </a:extLst>
          </p:cNvPr>
          <p:cNvSpPr txBox="1"/>
          <p:nvPr/>
        </p:nvSpPr>
        <p:spPr>
          <a:xfrm>
            <a:off x="31546799" y="5295538"/>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Future Directions / Next Steps</a:t>
            </a:r>
            <a:endParaRPr lang="en-US" sz="4000" b="1" spc="300" baseline="0" dirty="0">
              <a:solidFill>
                <a:schemeClr val="bg1"/>
              </a:solidFill>
              <a:latin typeface="Georgia" panose="02040502050405020303" pitchFamily="18" charset="0"/>
            </a:endParaRPr>
          </a:p>
        </p:txBody>
      </p:sp>
      <p:sp>
        <p:nvSpPr>
          <p:cNvPr id="25" name="TextBox 24">
            <a:extLst>
              <a:ext uri="{FF2B5EF4-FFF2-40B4-BE49-F238E27FC236}">
                <a16:creationId xmlns:a16="http://schemas.microsoft.com/office/drawing/2014/main" id="{77EA5BC7-1600-BA36-3815-CF6DAB3B281C}"/>
              </a:ext>
            </a:extLst>
          </p:cNvPr>
          <p:cNvSpPr txBox="1"/>
          <p:nvPr/>
        </p:nvSpPr>
        <p:spPr>
          <a:xfrm>
            <a:off x="31546800" y="17932400"/>
            <a:ext cx="10970947" cy="5355312"/>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The section attributes the sources of any information you have referenced or cited. Your introduction will always require citations.</a:t>
            </a:r>
          </a:p>
          <a:p>
            <a:pPr marL="0" indent="0">
              <a:buFont typeface="Arial" panose="020B0604020202020204" pitchFamily="34" charset="0"/>
              <a:buNone/>
            </a:pP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1</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2</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3</a:t>
            </a:r>
          </a:p>
        </p:txBody>
      </p:sp>
      <p:pic>
        <p:nvPicPr>
          <p:cNvPr id="26" name="Picture 25">
            <a:extLst>
              <a:ext uri="{FF2B5EF4-FFF2-40B4-BE49-F238E27FC236}">
                <a16:creationId xmlns:a16="http://schemas.microsoft.com/office/drawing/2014/main" id="{F2D5F212-459E-E124-13B0-9AC95309C12A}"/>
              </a:ext>
            </a:extLst>
          </p:cNvPr>
          <p:cNvPicPr>
            <a:picLocks noChangeAspect="1"/>
          </p:cNvPicPr>
          <p:nvPr/>
        </p:nvPicPr>
        <p:blipFill>
          <a:blip r:embed="rId5"/>
          <a:stretch>
            <a:fillRect/>
          </a:stretch>
        </p:blipFill>
        <p:spPr>
          <a:xfrm>
            <a:off x="31548653" y="10910335"/>
            <a:ext cx="5029200" cy="5849374"/>
          </a:xfrm>
          <a:prstGeom prst="rect">
            <a:avLst/>
          </a:prstGeom>
        </p:spPr>
      </p:pic>
      <p:pic>
        <p:nvPicPr>
          <p:cNvPr id="27" name="Picture 26">
            <a:extLst>
              <a:ext uri="{FF2B5EF4-FFF2-40B4-BE49-F238E27FC236}">
                <a16:creationId xmlns:a16="http://schemas.microsoft.com/office/drawing/2014/main" id="{6A6EEE57-A101-3581-1112-46F2E8316F8D}"/>
              </a:ext>
            </a:extLst>
          </p:cNvPr>
          <p:cNvPicPr>
            <a:picLocks noChangeAspect="1"/>
          </p:cNvPicPr>
          <p:nvPr/>
        </p:nvPicPr>
        <p:blipFill>
          <a:blip r:embed="rId5"/>
          <a:stretch>
            <a:fillRect/>
          </a:stretch>
        </p:blipFill>
        <p:spPr>
          <a:xfrm>
            <a:off x="37488547" y="10910335"/>
            <a:ext cx="5029200" cy="5849374"/>
          </a:xfrm>
          <a:prstGeom prst="rect">
            <a:avLst/>
          </a:prstGeom>
        </p:spPr>
      </p:pic>
      <p:sp>
        <p:nvSpPr>
          <p:cNvPr id="28" name="TextBox 27">
            <a:extLst>
              <a:ext uri="{FF2B5EF4-FFF2-40B4-BE49-F238E27FC236}">
                <a16:creationId xmlns:a16="http://schemas.microsoft.com/office/drawing/2014/main" id="{B579EC55-D31B-2017-FB13-BBD97128BD51}"/>
              </a:ext>
            </a:extLst>
          </p:cNvPr>
          <p:cNvSpPr txBox="1"/>
          <p:nvPr/>
        </p:nvSpPr>
        <p:spPr>
          <a:xfrm>
            <a:off x="31546799" y="17863741"/>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References</a:t>
            </a:r>
            <a:endParaRPr lang="en-US" sz="4000" b="1" spc="300" baseline="0" dirty="0">
              <a:solidFill>
                <a:schemeClr val="bg1"/>
              </a:solidFill>
              <a:latin typeface="Georgia" panose="02040502050405020303" pitchFamily="18" charset="0"/>
            </a:endParaRPr>
          </a:p>
        </p:txBody>
      </p:sp>
      <p:sp>
        <p:nvSpPr>
          <p:cNvPr id="29" name="TextBox 28">
            <a:extLst>
              <a:ext uri="{FF2B5EF4-FFF2-40B4-BE49-F238E27FC236}">
                <a16:creationId xmlns:a16="http://schemas.microsoft.com/office/drawing/2014/main" id="{38F7E1F4-B9DA-BDA8-2C0C-174CA62F0C08}"/>
              </a:ext>
            </a:extLst>
          </p:cNvPr>
          <p:cNvSpPr txBox="1"/>
          <p:nvPr/>
        </p:nvSpPr>
        <p:spPr>
          <a:xfrm>
            <a:off x="31546800" y="25487566"/>
            <a:ext cx="10970947" cy="5909310"/>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This section thanks contributing people, organizations and/or sponsors, including funders.</a:t>
            </a:r>
            <a:r>
              <a:rPr lang="en-US" sz="3600" b="0" i="0" dirty="0">
                <a:effectLst/>
                <a:latin typeface="Trebuchet MS" panose="020B0703020202090204" pitchFamily="34" charset="0"/>
              </a:rPr>
              <a:t> </a:t>
            </a: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1</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2</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or)org 3</a:t>
            </a: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AB5D35A-8D75-6779-E0EC-CF62D594A648}"/>
              </a:ext>
            </a:extLst>
          </p:cNvPr>
          <p:cNvSpPr txBox="1"/>
          <p:nvPr/>
        </p:nvSpPr>
        <p:spPr>
          <a:xfrm>
            <a:off x="31546799" y="25487566"/>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Acknowledgements</a:t>
            </a:r>
            <a:endParaRPr lang="en-US" sz="4000" b="1" spc="300" baseline="0" dirty="0">
              <a:solidFill>
                <a:schemeClr val="bg1"/>
              </a:solidFill>
              <a:latin typeface="Georgia" panose="02040502050405020303" pitchFamily="18" charset="0"/>
            </a:endParaRPr>
          </a:p>
        </p:txBody>
      </p:sp>
      <p:sp>
        <p:nvSpPr>
          <p:cNvPr id="31" name="TextBox 30">
            <a:extLst>
              <a:ext uri="{FF2B5EF4-FFF2-40B4-BE49-F238E27FC236}">
                <a16:creationId xmlns:a16="http://schemas.microsoft.com/office/drawing/2014/main" id="{4F07175B-90E7-F126-3A68-0AA3E22BA813}"/>
              </a:ext>
            </a:extLst>
          </p:cNvPr>
          <p:cNvSpPr txBox="1"/>
          <p:nvPr/>
        </p:nvSpPr>
        <p:spPr>
          <a:xfrm>
            <a:off x="15087600" y="5295538"/>
            <a:ext cx="13716000" cy="914400"/>
          </a:xfrm>
          <a:prstGeom prst="rect">
            <a:avLst/>
          </a:prstGeom>
          <a:solidFill>
            <a:srgbClr val="3A913F"/>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Results</a:t>
            </a:r>
            <a:endParaRPr lang="en-US" sz="4000" b="1" spc="300" baseline="0" dirty="0">
              <a:solidFill>
                <a:schemeClr val="bg1"/>
              </a:solidFill>
              <a:latin typeface="Georgia" panose="02040502050405020303" pitchFamily="18" charset="0"/>
            </a:endParaRPr>
          </a:p>
        </p:txBody>
      </p:sp>
      <p:sp>
        <p:nvSpPr>
          <p:cNvPr id="3" name="TextBox 2">
            <a:extLst>
              <a:ext uri="{FF2B5EF4-FFF2-40B4-BE49-F238E27FC236}">
                <a16:creationId xmlns:a16="http://schemas.microsoft.com/office/drawing/2014/main" id="{9C6C592F-FAE4-922D-EF40-B417FB275925}"/>
              </a:ext>
            </a:extLst>
          </p:cNvPr>
          <p:cNvSpPr txBox="1"/>
          <p:nvPr/>
        </p:nvSpPr>
        <p:spPr>
          <a:xfrm>
            <a:off x="1367894" y="9597279"/>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5" name="TextBox 4">
            <a:extLst>
              <a:ext uri="{FF2B5EF4-FFF2-40B4-BE49-F238E27FC236}">
                <a16:creationId xmlns:a16="http://schemas.microsoft.com/office/drawing/2014/main" id="{AEE9CA9C-AAFE-C8AD-DF6F-7ED7A89B8E57}"/>
              </a:ext>
            </a:extLst>
          </p:cNvPr>
          <p:cNvSpPr txBox="1"/>
          <p:nvPr/>
        </p:nvSpPr>
        <p:spPr>
          <a:xfrm>
            <a:off x="1369747"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10" name="TextBox 9">
            <a:extLst>
              <a:ext uri="{FF2B5EF4-FFF2-40B4-BE49-F238E27FC236}">
                <a16:creationId xmlns:a16="http://schemas.microsoft.com/office/drawing/2014/main" id="{9887E249-BE81-E957-9ACF-0A41BF328C4C}"/>
              </a:ext>
            </a:extLst>
          </p:cNvPr>
          <p:cNvSpPr txBox="1"/>
          <p:nvPr/>
        </p:nvSpPr>
        <p:spPr>
          <a:xfrm>
            <a:off x="7313348"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32" name="TextBox 31">
            <a:extLst>
              <a:ext uri="{FF2B5EF4-FFF2-40B4-BE49-F238E27FC236}">
                <a16:creationId xmlns:a16="http://schemas.microsoft.com/office/drawing/2014/main" id="{82D3331B-DEBC-8893-346D-BFEE583BE6F3}"/>
              </a:ext>
            </a:extLst>
          </p:cNvPr>
          <p:cNvSpPr txBox="1"/>
          <p:nvPr/>
        </p:nvSpPr>
        <p:spPr>
          <a:xfrm>
            <a:off x="1371600" y="31392433"/>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33" name="TextBox 32">
            <a:extLst>
              <a:ext uri="{FF2B5EF4-FFF2-40B4-BE49-F238E27FC236}">
                <a16:creationId xmlns:a16="http://schemas.microsoft.com/office/drawing/2014/main" id="{7D9E24D0-6D9A-2406-437A-D64F44456E02}"/>
              </a:ext>
            </a:extLst>
          </p:cNvPr>
          <p:cNvSpPr txBox="1"/>
          <p:nvPr/>
        </p:nvSpPr>
        <p:spPr>
          <a:xfrm>
            <a:off x="15087600" y="16740650"/>
            <a:ext cx="137160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34" name="TextBox 33">
            <a:extLst>
              <a:ext uri="{FF2B5EF4-FFF2-40B4-BE49-F238E27FC236}">
                <a16:creationId xmlns:a16="http://schemas.microsoft.com/office/drawing/2014/main" id="{556C52F5-EB1D-F31E-BE38-BFCA789AA018}"/>
              </a:ext>
            </a:extLst>
          </p:cNvPr>
          <p:cNvSpPr txBox="1"/>
          <p:nvPr/>
        </p:nvSpPr>
        <p:spPr>
          <a:xfrm>
            <a:off x="31546799"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35" name="TextBox 34">
            <a:extLst>
              <a:ext uri="{FF2B5EF4-FFF2-40B4-BE49-F238E27FC236}">
                <a16:creationId xmlns:a16="http://schemas.microsoft.com/office/drawing/2014/main" id="{60964AF5-A033-B084-04E8-AF771A793725}"/>
              </a:ext>
            </a:extLst>
          </p:cNvPr>
          <p:cNvSpPr txBox="1"/>
          <p:nvPr/>
        </p:nvSpPr>
        <p:spPr>
          <a:xfrm>
            <a:off x="37488547"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Tree>
    <p:extLst>
      <p:ext uri="{BB962C8B-B14F-4D97-AF65-F5344CB8AC3E}">
        <p14:creationId xmlns:p14="http://schemas.microsoft.com/office/powerpoint/2010/main" val="49145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5E81B34-7947-984D-6CD7-3A3A65C96C31}"/>
              </a:ext>
            </a:extLst>
          </p:cNvPr>
          <p:cNvSpPr txBox="1"/>
          <p:nvPr/>
        </p:nvSpPr>
        <p:spPr>
          <a:xfrm>
            <a:off x="1371600" y="17780000"/>
            <a:ext cx="10970947" cy="7017306"/>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IN THE </a:t>
            </a:r>
            <a:r>
              <a:rPr lang="en-US" sz="3600" b="1" dirty="0">
                <a:latin typeface="Trebuchet MS" panose="020B0703020202090204" pitchFamily="34" charset="0"/>
                <a:ea typeface="Aptos" panose="020B0004020202020204" pitchFamily="34" charset="0"/>
                <a:cs typeface="Times New Roman" panose="02020603050405020304" pitchFamily="18" charset="0"/>
              </a:rPr>
              <a:t>LAB</a:t>
            </a:r>
            <a:r>
              <a:rPr lang="en-US" sz="3600" b="1" dirty="0">
                <a:effectLst/>
                <a:latin typeface="Trebuchet MS" panose="020B0703020202090204" pitchFamily="34" charset="0"/>
                <a:ea typeface="Aptos" panose="020B0004020202020204" pitchFamily="34" charset="0"/>
                <a:cs typeface="Times New Roman" panose="02020603050405020304" pitchFamily="18" charset="0"/>
              </a:rPr>
              <a: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outlines or summarizes the key procedures or steps taken for the experiment.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It should not include detailed protocols, but a visual overview often in the form of a flow chart.</a:t>
            </a:r>
            <a:br>
              <a:rPr lang="en-US" sz="3600" dirty="0">
                <a:effectLst/>
                <a:latin typeface="Trebuchet MS" panose="020B0703020202090204" pitchFamily="34" charset="0"/>
                <a:ea typeface="Aptos" panose="020B0004020202020204" pitchFamily="34" charset="0"/>
                <a:cs typeface="Times New Roman" panose="02020603050405020304" pitchFamily="18" charset="0"/>
              </a:rPr>
            </a:b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marR="0" lvl="0" indent="0" algn="l" defTabSz="18434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ANALYSIS:</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p:txBody>
      </p:sp>
      <p:sp>
        <p:nvSpPr>
          <p:cNvPr id="16" name="TextBox 15">
            <a:extLst>
              <a:ext uri="{FF2B5EF4-FFF2-40B4-BE49-F238E27FC236}">
                <a16:creationId xmlns:a16="http://schemas.microsoft.com/office/drawing/2014/main" id="{6DA09965-0AE0-510F-EBAB-640F6502C5EC}"/>
              </a:ext>
            </a:extLst>
          </p:cNvPr>
          <p:cNvSpPr txBox="1"/>
          <p:nvPr/>
        </p:nvSpPr>
        <p:spPr>
          <a:xfrm>
            <a:off x="1371600" y="17780000"/>
            <a:ext cx="10970948" cy="914400"/>
          </a:xfrm>
          <a:prstGeom prst="rect">
            <a:avLst/>
          </a:prstGeom>
          <a:solidFill>
            <a:srgbClr val="5CB8B2"/>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Methods</a:t>
            </a:r>
            <a:endParaRPr lang="en-US" sz="4000" b="1" spc="300" baseline="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F706D3F2-8EC1-A4E9-5EB5-3799D6D88B11}"/>
              </a:ext>
            </a:extLst>
          </p:cNvPr>
          <p:cNvSpPr txBox="1"/>
          <p:nvPr/>
        </p:nvSpPr>
        <p:spPr>
          <a:xfrm>
            <a:off x="1369747" y="5295538"/>
            <a:ext cx="10970947" cy="4247317"/>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is intended to introduce the audience to the question you are attempting to answer or problem you are attempting to solve, and sufficient background from the published literature to provide context and relevance.</a:t>
            </a:r>
          </a:p>
        </p:txBody>
      </p:sp>
      <p:sp>
        <p:nvSpPr>
          <p:cNvPr id="3" name="TextBox 2">
            <a:extLst>
              <a:ext uri="{FF2B5EF4-FFF2-40B4-BE49-F238E27FC236}">
                <a16:creationId xmlns:a16="http://schemas.microsoft.com/office/drawing/2014/main" id="{7D65A005-B60A-87AF-24DA-DDB8314D3967}"/>
              </a:ext>
            </a:extLst>
          </p:cNvPr>
          <p:cNvSpPr txBox="1"/>
          <p:nvPr/>
        </p:nvSpPr>
        <p:spPr>
          <a:xfrm>
            <a:off x="1367894" y="9597279"/>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14" name="TextBox 13">
            <a:extLst>
              <a:ext uri="{FF2B5EF4-FFF2-40B4-BE49-F238E27FC236}">
                <a16:creationId xmlns:a16="http://schemas.microsoft.com/office/drawing/2014/main" id="{7CFB0777-BF63-EB4A-F667-35E690DB3385}"/>
              </a:ext>
            </a:extLst>
          </p:cNvPr>
          <p:cNvSpPr txBox="1"/>
          <p:nvPr/>
        </p:nvSpPr>
        <p:spPr>
          <a:xfrm>
            <a:off x="1369748" y="5295538"/>
            <a:ext cx="10970948" cy="914400"/>
          </a:xfrm>
          <a:prstGeom prst="rect">
            <a:avLst/>
          </a:prstGeom>
          <a:solidFill>
            <a:srgbClr val="5CB8B2"/>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Introduction / Background / Goals </a:t>
            </a:r>
            <a:endParaRPr lang="en-US" sz="4000" b="1" spc="300" baseline="0" dirty="0">
              <a:solidFill>
                <a:schemeClr val="bg1"/>
              </a:solidFill>
              <a:latin typeface="Georgia" panose="02040502050405020303" pitchFamily="18" charset="0"/>
            </a:endParaRPr>
          </a:p>
        </p:txBody>
      </p:sp>
      <p:sp>
        <p:nvSpPr>
          <p:cNvPr id="4" name="TextBox 3">
            <a:extLst>
              <a:ext uri="{FF2B5EF4-FFF2-40B4-BE49-F238E27FC236}">
                <a16:creationId xmlns:a16="http://schemas.microsoft.com/office/drawing/2014/main" id="{5D72B018-4ADA-8584-9C00-ADE34F3F6CD7}"/>
              </a:ext>
            </a:extLst>
          </p:cNvPr>
          <p:cNvSpPr txBox="1"/>
          <p:nvPr/>
        </p:nvSpPr>
        <p:spPr>
          <a:xfrm>
            <a:off x="0" y="0"/>
            <a:ext cx="43891200" cy="4185761"/>
          </a:xfrm>
          <a:prstGeom prst="rect">
            <a:avLst/>
          </a:prstGeom>
          <a:solidFill>
            <a:srgbClr val="154734"/>
          </a:solidFill>
        </p:spPr>
        <p:txBody>
          <a:bodyPr wrap="square" lIns="914400" tIns="640080" rIns="6172200" bIns="640080" rtlCol="0">
            <a:spAutoFit/>
          </a:bodyPr>
          <a:lstStyle/>
          <a:p>
            <a:r>
              <a:rPr lang="en-US" sz="9200" b="0" i="0" dirty="0">
                <a:solidFill>
                  <a:schemeClr val="bg1"/>
                </a:solidFill>
                <a:latin typeface="Georgia" panose="02040502050405020303" pitchFamily="18" charset="0"/>
              </a:rPr>
              <a:t>Your research  title here, capitalize only first word and proper nouns</a:t>
            </a:r>
          </a:p>
          <a:p>
            <a:r>
              <a:rPr lang="en-US" sz="4800" b="0" i="0" dirty="0">
                <a:solidFill>
                  <a:schemeClr val="bg1"/>
                </a:solidFill>
                <a:latin typeface="Georgia" panose="02040502050405020303" pitchFamily="18" charset="0"/>
              </a:rPr>
              <a:t>Name One, Name Two, Name Three &amp; Other Names. Faculty Name, Faculty Department, </a:t>
            </a:r>
          </a:p>
          <a:p>
            <a:r>
              <a:rPr lang="en-US" sz="4800" b="0" i="0" dirty="0">
                <a:solidFill>
                  <a:schemeClr val="bg1"/>
                </a:solidFill>
                <a:latin typeface="Georgia" panose="02040502050405020303" pitchFamily="18" charset="0"/>
              </a:rPr>
              <a:t>California Polytechnic State University, San Luis Obispo</a:t>
            </a:r>
          </a:p>
        </p:txBody>
      </p:sp>
      <p:pic>
        <p:nvPicPr>
          <p:cNvPr id="8" name="Picture 7">
            <a:extLst>
              <a:ext uri="{FF2B5EF4-FFF2-40B4-BE49-F238E27FC236}">
                <a16:creationId xmlns:a16="http://schemas.microsoft.com/office/drawing/2014/main" id="{89CDC8C8-56AA-19B4-0E4F-3BA90B7385AA}"/>
              </a:ext>
            </a:extLst>
          </p:cNvPr>
          <p:cNvPicPr>
            <a:picLocks noChangeAspect="1"/>
          </p:cNvPicPr>
          <p:nvPr/>
        </p:nvPicPr>
        <p:blipFill>
          <a:blip r:embed="rId2"/>
          <a:stretch>
            <a:fillRect/>
          </a:stretch>
        </p:blipFill>
        <p:spPr>
          <a:xfrm>
            <a:off x="38404800" y="1306284"/>
            <a:ext cx="4572000" cy="1306284"/>
          </a:xfrm>
          <a:prstGeom prst="rect">
            <a:avLst/>
          </a:prstGeom>
        </p:spPr>
      </p:pic>
      <p:sp>
        <p:nvSpPr>
          <p:cNvPr id="11" name="TextBox 10">
            <a:extLst>
              <a:ext uri="{FF2B5EF4-FFF2-40B4-BE49-F238E27FC236}">
                <a16:creationId xmlns:a16="http://schemas.microsoft.com/office/drawing/2014/main" id="{B29B7AB2-357E-7875-7818-99FCD38EC4C4}"/>
              </a:ext>
            </a:extLst>
          </p:cNvPr>
          <p:cNvSpPr txBox="1"/>
          <p:nvPr/>
        </p:nvSpPr>
        <p:spPr>
          <a:xfrm>
            <a:off x="15087600" y="18052133"/>
            <a:ext cx="13716000" cy="13344743"/>
          </a:xfrm>
          <a:prstGeom prst="rect">
            <a:avLst/>
          </a:prstGeom>
          <a:noFill/>
          <a:ln w="6350">
            <a:solidFill>
              <a:srgbClr val="BD8B13"/>
            </a:solidFill>
          </a:ln>
        </p:spPr>
        <p:txBody>
          <a:bodyPr wrap="square" lIns="365760" tIns="1097280" rIns="365760" bIns="365760" rtlCol="0">
            <a:spAutoFit/>
          </a:bodyPr>
          <a:lstStyle/>
          <a:p>
            <a:pPr marL="0" marR="0" lvl="0" indent="0">
              <a:lnSpc>
                <a:spcPct val="115000"/>
              </a:lnSpc>
              <a:spcBef>
                <a:spcPts val="1200"/>
              </a:spcBef>
              <a:spcAft>
                <a:spcPts val="500"/>
              </a:spcAft>
              <a:buSzPts val="1000"/>
              <a:buFont typeface="Symbol" pitchFamily="2" charset="2"/>
              <a:buNone/>
              <a:tabLst>
                <a:tab pos="457200" algn="l"/>
              </a:tabLst>
            </a:pPr>
            <a:r>
              <a:rPr lang="en-US" sz="3600" dirty="0">
                <a:effectLst/>
                <a:latin typeface="Trebuchet MS" panose="020B0703020202090204" pitchFamily="34" charset="0"/>
                <a:ea typeface="Times New Roman" panose="02020603050405020304" pitchFamily="18" charset="0"/>
              </a:rPr>
              <a:t>This section tells the audience what was accomplished and sums up the experiment by making a judgment or decision reached based on logic and reason.</a:t>
            </a:r>
          </a:p>
          <a:p>
            <a:pPr marL="0" marR="0" lvl="0" indent="0">
              <a:lnSpc>
                <a:spcPct val="115000"/>
              </a:lnSpc>
              <a:spcBef>
                <a:spcPts val="1200"/>
              </a:spcBef>
              <a:spcAft>
                <a:spcPts val="500"/>
              </a:spcAft>
              <a:buSzPts val="1000"/>
              <a:buFont typeface="Symbol" pitchFamily="2" charset="2"/>
              <a:buNone/>
              <a:tabLst>
                <a:tab pos="457200" algn="l"/>
              </a:tabLst>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Duis </a:t>
            </a:r>
            <a:r>
              <a:rPr lang="en-US" sz="3600" dirty="0" err="1">
                <a:latin typeface="Trebuchet MS" panose="020B0703020202090204" pitchFamily="34" charset="0"/>
              </a:rPr>
              <a:t>aute</a:t>
            </a:r>
            <a:r>
              <a:rPr lang="en-US" sz="3600" dirty="0">
                <a:latin typeface="Trebuchet MS" panose="020B0703020202090204" pitchFamily="34" charset="0"/>
              </a:rPr>
              <a:t> </a:t>
            </a:r>
            <a:r>
              <a:rPr lang="en-US" sz="3600" dirty="0" err="1">
                <a:latin typeface="Trebuchet MS" panose="020B0703020202090204" pitchFamily="34" charset="0"/>
              </a:rPr>
              <a:t>irure</a:t>
            </a:r>
            <a:r>
              <a:rPr lang="en-US" sz="3600" dirty="0">
                <a:latin typeface="Trebuchet MS" panose="020B0703020202090204" pitchFamily="34" charset="0"/>
              </a:rPr>
              <a:t> dolor in </a:t>
            </a:r>
            <a:r>
              <a:rPr lang="en-US" sz="3600" dirty="0" err="1">
                <a:latin typeface="Trebuchet MS" panose="020B0703020202090204" pitchFamily="34" charset="0"/>
              </a:rPr>
              <a:t>reprehenderit</a:t>
            </a:r>
            <a:r>
              <a:rPr lang="en-US" sz="3600" dirty="0">
                <a:latin typeface="Trebuchet MS" panose="020B0703020202090204" pitchFamily="34" charset="0"/>
              </a:rPr>
              <a:t> in </a:t>
            </a:r>
            <a:r>
              <a:rPr lang="en-US" sz="3600" dirty="0" err="1">
                <a:latin typeface="Trebuchet MS" panose="020B0703020202090204" pitchFamily="34" charset="0"/>
              </a:rPr>
              <a:t>voluptate</a:t>
            </a:r>
            <a:r>
              <a:rPr lang="en-US" sz="3600" dirty="0">
                <a:latin typeface="Trebuchet MS" panose="020B0703020202090204" pitchFamily="34" charset="0"/>
              </a:rPr>
              <a:t> </a:t>
            </a:r>
            <a:r>
              <a:rPr lang="en-US" sz="3600" dirty="0" err="1">
                <a:latin typeface="Trebuchet MS" panose="020B0703020202090204" pitchFamily="34" charset="0"/>
              </a:rPr>
              <a:t>velit</a:t>
            </a:r>
            <a:r>
              <a:rPr lang="en-US" sz="3600" dirty="0">
                <a:latin typeface="Trebuchet MS" panose="020B0703020202090204" pitchFamily="34" charset="0"/>
              </a:rPr>
              <a:t> </a:t>
            </a:r>
            <a:r>
              <a:rPr lang="en-US" sz="3600" dirty="0" err="1">
                <a:latin typeface="Trebuchet MS" panose="020B0703020202090204" pitchFamily="34" charset="0"/>
              </a:rPr>
              <a:t>esse</a:t>
            </a:r>
            <a:r>
              <a:rPr lang="en-US" sz="3600" dirty="0">
                <a:latin typeface="Trebuchet MS" panose="020B0703020202090204" pitchFamily="34" charset="0"/>
              </a:rPr>
              <a:t> </a:t>
            </a:r>
            <a:r>
              <a:rPr lang="en-US" sz="3600" dirty="0" err="1">
                <a:latin typeface="Trebuchet MS" panose="020B0703020202090204" pitchFamily="34" charset="0"/>
              </a:rPr>
              <a:t>cillum</a:t>
            </a:r>
            <a:r>
              <a:rPr lang="en-US" sz="3600" dirty="0">
                <a:latin typeface="Trebuchet MS" panose="020B0703020202090204" pitchFamily="34" charset="0"/>
              </a:rPr>
              <a:t> dolore </a:t>
            </a:r>
            <a:r>
              <a:rPr lang="en-US" sz="3600" dirty="0" err="1">
                <a:latin typeface="Trebuchet MS" panose="020B0703020202090204" pitchFamily="34" charset="0"/>
              </a:rPr>
              <a:t>eu</a:t>
            </a:r>
            <a:r>
              <a:rPr lang="en-US" sz="3600" dirty="0">
                <a:latin typeface="Trebuchet MS" panose="020B0703020202090204" pitchFamily="34" charset="0"/>
              </a:rPr>
              <a:t> </a:t>
            </a:r>
            <a:r>
              <a:rPr lang="en-US" sz="3600" dirty="0" err="1">
                <a:latin typeface="Trebuchet MS" panose="020B0703020202090204" pitchFamily="34" charset="0"/>
              </a:rPr>
              <a:t>fugiat</a:t>
            </a:r>
            <a:r>
              <a:rPr lang="en-US" sz="3600" dirty="0">
                <a:latin typeface="Trebuchet MS" panose="020B0703020202090204" pitchFamily="34" charset="0"/>
              </a:rPr>
              <a:t> </a:t>
            </a:r>
            <a:r>
              <a:rPr lang="en-US" sz="3600" dirty="0" err="1">
                <a:latin typeface="Trebuchet MS" panose="020B0703020202090204" pitchFamily="34" charset="0"/>
              </a:rPr>
              <a:t>nulla</a:t>
            </a:r>
            <a:r>
              <a:rPr lang="en-US" sz="3600" dirty="0">
                <a:latin typeface="Trebuchet MS" panose="020B0703020202090204" pitchFamily="34" charset="0"/>
              </a:rPr>
              <a:t> </a:t>
            </a:r>
            <a:r>
              <a:rPr lang="en-US" sz="3600" dirty="0" err="1">
                <a:latin typeface="Trebuchet MS" panose="020B0703020202090204" pitchFamily="34" charset="0"/>
              </a:rPr>
              <a:t>pariatur</a:t>
            </a:r>
            <a:r>
              <a:rPr lang="en-US" sz="3600" dirty="0">
                <a:latin typeface="Trebuchet MS" panose="020B0703020202090204" pitchFamily="34" charset="0"/>
              </a:rPr>
              <a:t>. </a:t>
            </a:r>
            <a:r>
              <a:rPr lang="en-US" sz="3600" dirty="0" err="1">
                <a:latin typeface="Trebuchet MS" panose="020B0703020202090204" pitchFamily="34" charset="0"/>
              </a:rPr>
              <a:t>Excepteur</a:t>
            </a:r>
            <a:r>
              <a:rPr lang="en-US" sz="3600" dirty="0">
                <a:latin typeface="Trebuchet MS" panose="020B0703020202090204" pitchFamily="34" charset="0"/>
              </a:rPr>
              <a:t> </a:t>
            </a:r>
            <a:r>
              <a:rPr lang="en-US" sz="3600" dirty="0" err="1">
                <a:latin typeface="Trebuchet MS" panose="020B0703020202090204" pitchFamily="34" charset="0"/>
              </a:rPr>
              <a:t>sint</a:t>
            </a:r>
            <a:r>
              <a:rPr lang="en-US" sz="3600" dirty="0">
                <a:latin typeface="Trebuchet MS" panose="020B0703020202090204" pitchFamily="34" charset="0"/>
              </a:rPr>
              <a:t> </a:t>
            </a:r>
            <a:r>
              <a:rPr lang="en-US" sz="3600" dirty="0" err="1">
                <a:latin typeface="Trebuchet MS" panose="020B0703020202090204" pitchFamily="34" charset="0"/>
              </a:rPr>
              <a:t>occaecat</a:t>
            </a:r>
            <a:r>
              <a:rPr lang="en-US" sz="3600" dirty="0">
                <a:latin typeface="Trebuchet MS" panose="020B0703020202090204" pitchFamily="34" charset="0"/>
              </a:rPr>
              <a:t> </a:t>
            </a:r>
            <a:r>
              <a:rPr lang="en-US" sz="3600" dirty="0" err="1">
                <a:latin typeface="Trebuchet MS" panose="020B0703020202090204" pitchFamily="34" charset="0"/>
              </a:rPr>
              <a:t>cupidatat</a:t>
            </a:r>
            <a:r>
              <a:rPr lang="en-US" sz="3600" dirty="0">
                <a:latin typeface="Trebuchet MS" panose="020B0703020202090204" pitchFamily="34" charset="0"/>
              </a:rPr>
              <a:t> non </a:t>
            </a:r>
            <a:r>
              <a:rPr lang="en-US" sz="3600" dirty="0" err="1">
                <a:latin typeface="Trebuchet MS" panose="020B0703020202090204" pitchFamily="34" charset="0"/>
              </a:rPr>
              <a:t>proident</a:t>
            </a:r>
            <a:r>
              <a:rPr lang="en-US" sz="3600" dirty="0">
                <a:latin typeface="Trebuchet MS" panose="020B0703020202090204" pitchFamily="34" charset="0"/>
              </a:rPr>
              <a:t>, sunt in culpa qui </a:t>
            </a:r>
            <a:r>
              <a:rPr lang="en-US" sz="3600" dirty="0" err="1">
                <a:latin typeface="Trebuchet MS" panose="020B0703020202090204" pitchFamily="34" charset="0"/>
              </a:rPr>
              <a:t>officia</a:t>
            </a:r>
            <a:r>
              <a:rPr lang="en-US" sz="3600" dirty="0">
                <a:latin typeface="Trebuchet MS" panose="020B0703020202090204" pitchFamily="34" charset="0"/>
              </a:rPr>
              <a:t> </a:t>
            </a:r>
            <a:r>
              <a:rPr lang="en-US" sz="3600" dirty="0" err="1">
                <a:latin typeface="Trebuchet MS" panose="020B0703020202090204" pitchFamily="34" charset="0"/>
              </a:rPr>
              <a:t>deserunt</a:t>
            </a:r>
            <a:r>
              <a:rPr lang="en-US" sz="3600" dirty="0">
                <a:latin typeface="Trebuchet MS" panose="020B0703020202090204" pitchFamily="34" charset="0"/>
              </a:rPr>
              <a:t> </a:t>
            </a:r>
            <a:r>
              <a:rPr lang="en-US" sz="3600" dirty="0" err="1">
                <a:latin typeface="Trebuchet MS" panose="020B0703020202090204" pitchFamily="34" charset="0"/>
              </a:rPr>
              <a:t>mollit</a:t>
            </a:r>
            <a:r>
              <a:rPr lang="en-US" sz="3600" dirty="0">
                <a:latin typeface="Trebuchet MS" panose="020B0703020202090204" pitchFamily="34" charset="0"/>
              </a:rPr>
              <a:t> </a:t>
            </a:r>
            <a:r>
              <a:rPr lang="en-US" sz="3600" dirty="0" err="1">
                <a:latin typeface="Trebuchet MS" panose="020B0703020202090204" pitchFamily="34" charset="0"/>
              </a:rPr>
              <a:t>anim</a:t>
            </a:r>
            <a:r>
              <a:rPr lang="en-US" sz="3600" dirty="0">
                <a:latin typeface="Trebuchet MS" panose="020B0703020202090204" pitchFamily="34" charset="0"/>
              </a:rPr>
              <a:t> id </a:t>
            </a:r>
            <a:r>
              <a:rPr lang="en-US" sz="3600" dirty="0" err="1">
                <a:latin typeface="Trebuchet MS" panose="020B0703020202090204" pitchFamily="34" charset="0"/>
              </a:rPr>
              <a:t>est</a:t>
            </a:r>
            <a:r>
              <a:rPr lang="en-US" sz="3600" dirty="0">
                <a:latin typeface="Trebuchet MS" panose="020B0703020202090204" pitchFamily="34" charset="0"/>
              </a:rPr>
              <a:t> </a:t>
            </a:r>
            <a:r>
              <a:rPr lang="en-US" sz="3600" dirty="0" err="1">
                <a:latin typeface="Trebuchet MS" panose="020B0703020202090204" pitchFamily="34" charset="0"/>
              </a:rPr>
              <a:t>laborum</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0A96B1A5-0142-51EF-D6D2-14218A927EE8}"/>
              </a:ext>
            </a:extLst>
          </p:cNvPr>
          <p:cNvSpPr txBox="1"/>
          <p:nvPr/>
        </p:nvSpPr>
        <p:spPr>
          <a:xfrm>
            <a:off x="15087600" y="17863741"/>
            <a:ext cx="13716000"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Conclusions / Discussions</a:t>
            </a:r>
            <a:endParaRPr lang="en-US" sz="4000" b="1" spc="300" baseline="0" dirty="0">
              <a:solidFill>
                <a:schemeClr val="bg1"/>
              </a:solidFill>
              <a:latin typeface="Georgia" panose="02040502050405020303" pitchFamily="18" charset="0"/>
            </a:endParaRPr>
          </a:p>
        </p:txBody>
      </p:sp>
      <p:sp>
        <p:nvSpPr>
          <p:cNvPr id="17" name="TextBox 16">
            <a:extLst>
              <a:ext uri="{FF2B5EF4-FFF2-40B4-BE49-F238E27FC236}">
                <a16:creationId xmlns:a16="http://schemas.microsoft.com/office/drawing/2014/main" id="{E48574B0-9B8A-9F67-87FB-919677932EE4}"/>
              </a:ext>
            </a:extLst>
          </p:cNvPr>
          <p:cNvSpPr txBox="1"/>
          <p:nvPr/>
        </p:nvSpPr>
        <p:spPr>
          <a:xfrm>
            <a:off x="15087600" y="5295538"/>
            <a:ext cx="13716000" cy="3139321"/>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depicts the data resulting from the experiment(s). Typically, this section consists mostly or entirely of graphs, tables and other figures, with figure legends.</a:t>
            </a:r>
          </a:p>
        </p:txBody>
      </p:sp>
      <p:pic>
        <p:nvPicPr>
          <p:cNvPr id="19" name="Picture 18">
            <a:extLst>
              <a:ext uri="{FF2B5EF4-FFF2-40B4-BE49-F238E27FC236}">
                <a16:creationId xmlns:a16="http://schemas.microsoft.com/office/drawing/2014/main" id="{EDC051F9-DD41-07A7-9A2C-B711922B663D}"/>
              </a:ext>
            </a:extLst>
          </p:cNvPr>
          <p:cNvPicPr>
            <a:picLocks noChangeAspect="1"/>
          </p:cNvPicPr>
          <p:nvPr/>
        </p:nvPicPr>
        <p:blipFill>
          <a:blip r:embed="rId3"/>
          <a:stretch>
            <a:fillRect/>
          </a:stretch>
        </p:blipFill>
        <p:spPr>
          <a:xfrm>
            <a:off x="15087600" y="9044459"/>
            <a:ext cx="13716000" cy="7715250"/>
          </a:xfrm>
          <a:prstGeom prst="rect">
            <a:avLst/>
          </a:prstGeom>
        </p:spPr>
      </p:pic>
      <p:pic>
        <p:nvPicPr>
          <p:cNvPr id="20" name="Picture 19">
            <a:extLst>
              <a:ext uri="{FF2B5EF4-FFF2-40B4-BE49-F238E27FC236}">
                <a16:creationId xmlns:a16="http://schemas.microsoft.com/office/drawing/2014/main" id="{7FE41EDB-D4C6-C908-8C82-4C5D59347A6E}"/>
              </a:ext>
            </a:extLst>
          </p:cNvPr>
          <p:cNvPicPr>
            <a:picLocks noChangeAspect="1"/>
          </p:cNvPicPr>
          <p:nvPr/>
        </p:nvPicPr>
        <p:blipFill>
          <a:blip r:embed="rId4"/>
          <a:stretch>
            <a:fillRect/>
          </a:stretch>
        </p:blipFill>
        <p:spPr>
          <a:xfrm>
            <a:off x="1371600" y="25224676"/>
            <a:ext cx="10972800" cy="6172200"/>
          </a:xfrm>
          <a:prstGeom prst="rect">
            <a:avLst/>
          </a:prstGeom>
        </p:spPr>
      </p:pic>
      <p:pic>
        <p:nvPicPr>
          <p:cNvPr id="21" name="Picture 20">
            <a:extLst>
              <a:ext uri="{FF2B5EF4-FFF2-40B4-BE49-F238E27FC236}">
                <a16:creationId xmlns:a16="http://schemas.microsoft.com/office/drawing/2014/main" id="{B2F5414C-7CA4-3686-BE6A-2199C7CB1D2A}"/>
              </a:ext>
            </a:extLst>
          </p:cNvPr>
          <p:cNvPicPr>
            <a:picLocks noChangeAspect="1"/>
          </p:cNvPicPr>
          <p:nvPr/>
        </p:nvPicPr>
        <p:blipFill>
          <a:blip r:embed="rId5"/>
          <a:stretch>
            <a:fillRect/>
          </a:stretch>
        </p:blipFill>
        <p:spPr>
          <a:xfrm>
            <a:off x="1369747" y="10910335"/>
            <a:ext cx="5029200" cy="5849374"/>
          </a:xfrm>
          <a:prstGeom prst="rect">
            <a:avLst/>
          </a:prstGeom>
        </p:spPr>
      </p:pic>
      <p:pic>
        <p:nvPicPr>
          <p:cNvPr id="22" name="Picture 21">
            <a:extLst>
              <a:ext uri="{FF2B5EF4-FFF2-40B4-BE49-F238E27FC236}">
                <a16:creationId xmlns:a16="http://schemas.microsoft.com/office/drawing/2014/main" id="{2C464EF8-54B2-3FDF-6C4E-9AC2C5EE6215}"/>
              </a:ext>
            </a:extLst>
          </p:cNvPr>
          <p:cNvPicPr>
            <a:picLocks noChangeAspect="1"/>
          </p:cNvPicPr>
          <p:nvPr/>
        </p:nvPicPr>
        <p:blipFill>
          <a:blip r:embed="rId5"/>
          <a:stretch>
            <a:fillRect/>
          </a:stretch>
        </p:blipFill>
        <p:spPr>
          <a:xfrm>
            <a:off x="7311494" y="10910335"/>
            <a:ext cx="5029200" cy="5849374"/>
          </a:xfrm>
          <a:prstGeom prst="rect">
            <a:avLst/>
          </a:prstGeom>
        </p:spPr>
      </p:pic>
      <p:sp>
        <p:nvSpPr>
          <p:cNvPr id="23" name="TextBox 22">
            <a:extLst>
              <a:ext uri="{FF2B5EF4-FFF2-40B4-BE49-F238E27FC236}">
                <a16:creationId xmlns:a16="http://schemas.microsoft.com/office/drawing/2014/main" id="{57946445-B137-E037-C653-C05CE497DFD1}"/>
              </a:ext>
            </a:extLst>
          </p:cNvPr>
          <p:cNvSpPr txBox="1"/>
          <p:nvPr/>
        </p:nvSpPr>
        <p:spPr>
          <a:xfrm>
            <a:off x="31546800" y="5295538"/>
            <a:ext cx="10970947" cy="3693319"/>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informs the audience of where the research could be taken in the future based on what was learned through this experiment. This may be merged with Conclusion/Discussion. </a:t>
            </a:r>
          </a:p>
        </p:txBody>
      </p:sp>
      <p:sp>
        <p:nvSpPr>
          <p:cNvPr id="24" name="TextBox 23">
            <a:extLst>
              <a:ext uri="{FF2B5EF4-FFF2-40B4-BE49-F238E27FC236}">
                <a16:creationId xmlns:a16="http://schemas.microsoft.com/office/drawing/2014/main" id="{48E5F568-EBE9-D0D5-8326-4BDE03B7CB0D}"/>
              </a:ext>
            </a:extLst>
          </p:cNvPr>
          <p:cNvSpPr txBox="1"/>
          <p:nvPr/>
        </p:nvSpPr>
        <p:spPr>
          <a:xfrm>
            <a:off x="31546800" y="5295538"/>
            <a:ext cx="10970948" cy="914400"/>
          </a:xfrm>
          <a:prstGeom prst="rect">
            <a:avLst/>
          </a:prstGeom>
          <a:solidFill>
            <a:srgbClr val="5CB8B2"/>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Future Directions / Next Steps</a:t>
            </a:r>
            <a:endParaRPr lang="en-US" sz="4000" b="1" spc="300" baseline="0" dirty="0">
              <a:solidFill>
                <a:schemeClr val="bg1"/>
              </a:solidFill>
              <a:latin typeface="Georgia" panose="02040502050405020303" pitchFamily="18" charset="0"/>
            </a:endParaRPr>
          </a:p>
        </p:txBody>
      </p:sp>
      <p:sp>
        <p:nvSpPr>
          <p:cNvPr id="25" name="TextBox 24">
            <a:extLst>
              <a:ext uri="{FF2B5EF4-FFF2-40B4-BE49-F238E27FC236}">
                <a16:creationId xmlns:a16="http://schemas.microsoft.com/office/drawing/2014/main" id="{77EA5BC7-1600-BA36-3815-CF6DAB3B281C}"/>
              </a:ext>
            </a:extLst>
          </p:cNvPr>
          <p:cNvSpPr txBox="1"/>
          <p:nvPr/>
        </p:nvSpPr>
        <p:spPr>
          <a:xfrm>
            <a:off x="31546800" y="17932400"/>
            <a:ext cx="10970947" cy="5355312"/>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The section attributes the sources of any information you have referenced or cited. Your introduction will always require citations.</a:t>
            </a:r>
          </a:p>
          <a:p>
            <a:pPr marL="0" indent="0">
              <a:buFont typeface="Arial" panose="020B0604020202020204" pitchFamily="34" charset="0"/>
              <a:buNone/>
            </a:pP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1</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2</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3</a:t>
            </a:r>
          </a:p>
        </p:txBody>
      </p:sp>
      <p:pic>
        <p:nvPicPr>
          <p:cNvPr id="26" name="Picture 25">
            <a:extLst>
              <a:ext uri="{FF2B5EF4-FFF2-40B4-BE49-F238E27FC236}">
                <a16:creationId xmlns:a16="http://schemas.microsoft.com/office/drawing/2014/main" id="{F2D5F212-459E-E124-13B0-9AC95309C12A}"/>
              </a:ext>
            </a:extLst>
          </p:cNvPr>
          <p:cNvPicPr>
            <a:picLocks noChangeAspect="1"/>
          </p:cNvPicPr>
          <p:nvPr/>
        </p:nvPicPr>
        <p:blipFill>
          <a:blip r:embed="rId5"/>
          <a:stretch>
            <a:fillRect/>
          </a:stretch>
        </p:blipFill>
        <p:spPr>
          <a:xfrm>
            <a:off x="31546800" y="10910335"/>
            <a:ext cx="5029200" cy="5849374"/>
          </a:xfrm>
          <a:prstGeom prst="rect">
            <a:avLst/>
          </a:prstGeom>
        </p:spPr>
      </p:pic>
      <p:pic>
        <p:nvPicPr>
          <p:cNvPr id="27" name="Picture 26">
            <a:extLst>
              <a:ext uri="{FF2B5EF4-FFF2-40B4-BE49-F238E27FC236}">
                <a16:creationId xmlns:a16="http://schemas.microsoft.com/office/drawing/2014/main" id="{6A6EEE57-A101-3581-1112-46F2E8316F8D}"/>
              </a:ext>
            </a:extLst>
          </p:cNvPr>
          <p:cNvPicPr>
            <a:picLocks noChangeAspect="1"/>
          </p:cNvPicPr>
          <p:nvPr/>
        </p:nvPicPr>
        <p:blipFill>
          <a:blip r:embed="rId5"/>
          <a:stretch>
            <a:fillRect/>
          </a:stretch>
        </p:blipFill>
        <p:spPr>
          <a:xfrm>
            <a:off x="37488547" y="10910335"/>
            <a:ext cx="5029200" cy="5849374"/>
          </a:xfrm>
          <a:prstGeom prst="rect">
            <a:avLst/>
          </a:prstGeom>
        </p:spPr>
      </p:pic>
      <p:sp>
        <p:nvSpPr>
          <p:cNvPr id="28" name="TextBox 27">
            <a:extLst>
              <a:ext uri="{FF2B5EF4-FFF2-40B4-BE49-F238E27FC236}">
                <a16:creationId xmlns:a16="http://schemas.microsoft.com/office/drawing/2014/main" id="{B579EC55-D31B-2017-FB13-BBD97128BD51}"/>
              </a:ext>
            </a:extLst>
          </p:cNvPr>
          <p:cNvSpPr txBox="1"/>
          <p:nvPr/>
        </p:nvSpPr>
        <p:spPr>
          <a:xfrm>
            <a:off x="31546800" y="17863741"/>
            <a:ext cx="10970948" cy="914400"/>
          </a:xfrm>
          <a:prstGeom prst="rect">
            <a:avLst/>
          </a:prstGeom>
          <a:solidFill>
            <a:srgbClr val="5CB8B2"/>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References</a:t>
            </a:r>
            <a:endParaRPr lang="en-US" sz="4000" b="1" spc="300" baseline="0" dirty="0">
              <a:solidFill>
                <a:schemeClr val="bg1"/>
              </a:solidFill>
              <a:latin typeface="Georgia" panose="02040502050405020303" pitchFamily="18" charset="0"/>
            </a:endParaRPr>
          </a:p>
        </p:txBody>
      </p:sp>
      <p:sp>
        <p:nvSpPr>
          <p:cNvPr id="29" name="TextBox 28">
            <a:extLst>
              <a:ext uri="{FF2B5EF4-FFF2-40B4-BE49-F238E27FC236}">
                <a16:creationId xmlns:a16="http://schemas.microsoft.com/office/drawing/2014/main" id="{38F7E1F4-B9DA-BDA8-2C0C-174CA62F0C08}"/>
              </a:ext>
            </a:extLst>
          </p:cNvPr>
          <p:cNvSpPr txBox="1"/>
          <p:nvPr/>
        </p:nvSpPr>
        <p:spPr>
          <a:xfrm>
            <a:off x="31546800" y="25487566"/>
            <a:ext cx="10970947" cy="5909310"/>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This section thanks contributing people, organizations and/or sponsors, including funders.</a:t>
            </a:r>
            <a:r>
              <a:rPr lang="en-US" sz="3600" b="0" i="0" dirty="0">
                <a:effectLst/>
                <a:latin typeface="Trebuchet MS" panose="020B0703020202090204" pitchFamily="34" charset="0"/>
              </a:rPr>
              <a:t> </a:t>
            </a: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1</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2</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or)org 3</a:t>
            </a: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AB5D35A-8D75-6779-E0EC-CF62D594A648}"/>
              </a:ext>
            </a:extLst>
          </p:cNvPr>
          <p:cNvSpPr txBox="1"/>
          <p:nvPr/>
        </p:nvSpPr>
        <p:spPr>
          <a:xfrm>
            <a:off x="31546800" y="25487566"/>
            <a:ext cx="10970948" cy="914400"/>
          </a:xfrm>
          <a:prstGeom prst="rect">
            <a:avLst/>
          </a:prstGeom>
          <a:solidFill>
            <a:srgbClr val="5CB8B2"/>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Acknowledgements</a:t>
            </a:r>
            <a:endParaRPr lang="en-US" sz="4000" b="1" spc="300" baseline="0" dirty="0">
              <a:solidFill>
                <a:schemeClr val="bg1"/>
              </a:solidFill>
              <a:latin typeface="Georgia" panose="02040502050405020303" pitchFamily="18" charset="0"/>
            </a:endParaRPr>
          </a:p>
        </p:txBody>
      </p:sp>
      <p:sp>
        <p:nvSpPr>
          <p:cNvPr id="2" name="TextBox 1">
            <a:extLst>
              <a:ext uri="{FF2B5EF4-FFF2-40B4-BE49-F238E27FC236}">
                <a16:creationId xmlns:a16="http://schemas.microsoft.com/office/drawing/2014/main" id="{A6064425-6576-AD5E-255A-AAC6797C59E8}"/>
              </a:ext>
            </a:extLst>
          </p:cNvPr>
          <p:cNvSpPr txBox="1"/>
          <p:nvPr/>
        </p:nvSpPr>
        <p:spPr>
          <a:xfrm>
            <a:off x="15087600" y="5295538"/>
            <a:ext cx="13716000"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Results</a:t>
            </a:r>
            <a:endParaRPr lang="en-US" sz="4000" b="1" spc="300" baseline="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531A36CC-7602-BB9C-8006-B88EFBB5EB0C}"/>
              </a:ext>
            </a:extLst>
          </p:cNvPr>
          <p:cNvSpPr txBox="1"/>
          <p:nvPr/>
        </p:nvSpPr>
        <p:spPr>
          <a:xfrm>
            <a:off x="1369747"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6" name="TextBox 5">
            <a:extLst>
              <a:ext uri="{FF2B5EF4-FFF2-40B4-BE49-F238E27FC236}">
                <a16:creationId xmlns:a16="http://schemas.microsoft.com/office/drawing/2014/main" id="{6B676663-0792-663E-34C3-9D35C57AA1BF}"/>
              </a:ext>
            </a:extLst>
          </p:cNvPr>
          <p:cNvSpPr txBox="1"/>
          <p:nvPr/>
        </p:nvSpPr>
        <p:spPr>
          <a:xfrm>
            <a:off x="7313348"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7" name="TextBox 6">
            <a:extLst>
              <a:ext uri="{FF2B5EF4-FFF2-40B4-BE49-F238E27FC236}">
                <a16:creationId xmlns:a16="http://schemas.microsoft.com/office/drawing/2014/main" id="{BDBCF348-0A4F-63BF-1BF9-33B644127F2A}"/>
              </a:ext>
            </a:extLst>
          </p:cNvPr>
          <p:cNvSpPr txBox="1"/>
          <p:nvPr/>
        </p:nvSpPr>
        <p:spPr>
          <a:xfrm>
            <a:off x="1371600" y="31392433"/>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9" name="TextBox 8">
            <a:extLst>
              <a:ext uri="{FF2B5EF4-FFF2-40B4-BE49-F238E27FC236}">
                <a16:creationId xmlns:a16="http://schemas.microsoft.com/office/drawing/2014/main" id="{EEFCE58D-3AD6-F09D-D82A-6169BAF7B77C}"/>
              </a:ext>
            </a:extLst>
          </p:cNvPr>
          <p:cNvSpPr txBox="1"/>
          <p:nvPr/>
        </p:nvSpPr>
        <p:spPr>
          <a:xfrm>
            <a:off x="15087600" y="16740650"/>
            <a:ext cx="137160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10" name="TextBox 9">
            <a:extLst>
              <a:ext uri="{FF2B5EF4-FFF2-40B4-BE49-F238E27FC236}">
                <a16:creationId xmlns:a16="http://schemas.microsoft.com/office/drawing/2014/main" id="{F37B7BA8-E6FE-B928-5B8C-D15DB3FDB587}"/>
              </a:ext>
            </a:extLst>
          </p:cNvPr>
          <p:cNvSpPr txBox="1"/>
          <p:nvPr/>
        </p:nvSpPr>
        <p:spPr>
          <a:xfrm>
            <a:off x="31546799"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18" name="TextBox 17">
            <a:extLst>
              <a:ext uri="{FF2B5EF4-FFF2-40B4-BE49-F238E27FC236}">
                <a16:creationId xmlns:a16="http://schemas.microsoft.com/office/drawing/2014/main" id="{E7F4789E-54C9-9E9C-F390-A7C22F08A7D1}"/>
              </a:ext>
            </a:extLst>
          </p:cNvPr>
          <p:cNvSpPr txBox="1"/>
          <p:nvPr/>
        </p:nvSpPr>
        <p:spPr>
          <a:xfrm>
            <a:off x="37488547"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Tree>
    <p:extLst>
      <p:ext uri="{BB962C8B-B14F-4D97-AF65-F5344CB8AC3E}">
        <p14:creationId xmlns:p14="http://schemas.microsoft.com/office/powerpoint/2010/main" val="20796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2B018-4ADA-8584-9C00-ADE34F3F6CD7}"/>
              </a:ext>
            </a:extLst>
          </p:cNvPr>
          <p:cNvSpPr txBox="1"/>
          <p:nvPr/>
        </p:nvSpPr>
        <p:spPr>
          <a:xfrm>
            <a:off x="0" y="0"/>
            <a:ext cx="43891200" cy="5878532"/>
          </a:xfrm>
          <a:prstGeom prst="rect">
            <a:avLst/>
          </a:prstGeom>
          <a:noFill/>
        </p:spPr>
        <p:txBody>
          <a:bodyPr wrap="square" lIns="914400" tIns="640080" rIns="5486400" bIns="914400" rtlCol="0">
            <a:spAutoFit/>
          </a:bodyPr>
          <a:lstStyle/>
          <a:p>
            <a:r>
              <a:rPr lang="en-US" sz="8800" b="0" i="0" dirty="0">
                <a:solidFill>
                  <a:srgbClr val="154734"/>
                </a:solidFill>
                <a:latin typeface="Georgia" panose="02040502050405020303" pitchFamily="18" charset="0"/>
              </a:rPr>
              <a:t>Your research  title here, capitalize only first word and proper nouns</a:t>
            </a:r>
          </a:p>
          <a:p>
            <a:r>
              <a:rPr lang="en-US" sz="4800" b="0" i="0" dirty="0">
                <a:solidFill>
                  <a:srgbClr val="154734"/>
                </a:solidFill>
                <a:latin typeface="Georgia" panose="02040502050405020303" pitchFamily="18" charset="0"/>
              </a:rPr>
              <a:t>Name One, Name Two, Name Three &amp; Other Names. Faculty Name, Faculty Department,</a:t>
            </a:r>
          </a:p>
          <a:p>
            <a:r>
              <a:rPr lang="en-US" sz="4800" b="0" i="0" dirty="0">
                <a:solidFill>
                  <a:srgbClr val="154734"/>
                </a:solidFill>
                <a:latin typeface="Georgia" panose="02040502050405020303" pitchFamily="18" charset="0"/>
              </a:rPr>
              <a:t>California Polytechnic State University, San Luis Obispo</a:t>
            </a:r>
          </a:p>
          <a:p>
            <a:endParaRPr lang="en-US" sz="4800" b="0" i="0" dirty="0">
              <a:solidFill>
                <a:srgbClr val="154734"/>
              </a:solidFill>
              <a:latin typeface="Georgia" panose="02040502050405020303" pitchFamily="18" charset="0"/>
            </a:endParaRPr>
          </a:p>
          <a:p>
            <a:endParaRPr lang="en-US" sz="4800" b="0" i="0" dirty="0">
              <a:solidFill>
                <a:srgbClr val="154734"/>
              </a:solidFill>
              <a:latin typeface="Georgia" panose="02040502050405020303" pitchFamily="18" charset="0"/>
            </a:endParaRPr>
          </a:p>
        </p:txBody>
      </p:sp>
      <p:sp>
        <p:nvSpPr>
          <p:cNvPr id="11" name="TextBox 10">
            <a:extLst>
              <a:ext uri="{FF2B5EF4-FFF2-40B4-BE49-F238E27FC236}">
                <a16:creationId xmlns:a16="http://schemas.microsoft.com/office/drawing/2014/main" id="{B29B7AB2-357E-7875-7818-99FCD38EC4C4}"/>
              </a:ext>
            </a:extLst>
          </p:cNvPr>
          <p:cNvSpPr txBox="1"/>
          <p:nvPr/>
        </p:nvSpPr>
        <p:spPr>
          <a:xfrm>
            <a:off x="15087600" y="18052133"/>
            <a:ext cx="13716000" cy="13344743"/>
          </a:xfrm>
          <a:prstGeom prst="rect">
            <a:avLst/>
          </a:prstGeom>
          <a:noFill/>
          <a:ln w="6350">
            <a:solidFill>
              <a:srgbClr val="BD8B13"/>
            </a:solidFill>
          </a:ln>
        </p:spPr>
        <p:txBody>
          <a:bodyPr wrap="square" lIns="365760" tIns="1097280" rIns="365760" bIns="365760" rtlCol="0">
            <a:spAutoFit/>
          </a:bodyPr>
          <a:lstStyle/>
          <a:p>
            <a:pPr marL="0" marR="0" lvl="0" indent="0">
              <a:lnSpc>
                <a:spcPct val="115000"/>
              </a:lnSpc>
              <a:spcBef>
                <a:spcPts val="1200"/>
              </a:spcBef>
              <a:spcAft>
                <a:spcPts val="500"/>
              </a:spcAft>
              <a:buSzPts val="1000"/>
              <a:buFont typeface="Symbol" pitchFamily="2" charset="2"/>
              <a:buNone/>
              <a:tabLst>
                <a:tab pos="457200" algn="l"/>
              </a:tabLst>
            </a:pPr>
            <a:r>
              <a:rPr lang="en-US" sz="3600" dirty="0">
                <a:effectLst/>
                <a:latin typeface="Trebuchet MS" panose="020B0703020202090204" pitchFamily="34" charset="0"/>
                <a:ea typeface="Times New Roman" panose="02020603050405020304" pitchFamily="18" charset="0"/>
              </a:rPr>
              <a:t>This section tells the audience what was accomplished and sums up the experiment by making a judgment or decision reached based on logic and reason.</a:t>
            </a:r>
          </a:p>
          <a:p>
            <a:pPr marL="0" marR="0" lvl="0" indent="0">
              <a:lnSpc>
                <a:spcPct val="115000"/>
              </a:lnSpc>
              <a:spcBef>
                <a:spcPts val="1200"/>
              </a:spcBef>
              <a:spcAft>
                <a:spcPts val="500"/>
              </a:spcAft>
              <a:buSzPts val="1000"/>
              <a:buFont typeface="Symbol" pitchFamily="2" charset="2"/>
              <a:buNone/>
              <a:tabLst>
                <a:tab pos="457200" algn="l"/>
              </a:tabLst>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Duis </a:t>
            </a:r>
            <a:r>
              <a:rPr lang="en-US" sz="3600" dirty="0" err="1">
                <a:latin typeface="Trebuchet MS" panose="020B0703020202090204" pitchFamily="34" charset="0"/>
              </a:rPr>
              <a:t>aute</a:t>
            </a:r>
            <a:r>
              <a:rPr lang="en-US" sz="3600" dirty="0">
                <a:latin typeface="Trebuchet MS" panose="020B0703020202090204" pitchFamily="34" charset="0"/>
              </a:rPr>
              <a:t> </a:t>
            </a:r>
            <a:r>
              <a:rPr lang="en-US" sz="3600" dirty="0" err="1">
                <a:latin typeface="Trebuchet MS" panose="020B0703020202090204" pitchFamily="34" charset="0"/>
              </a:rPr>
              <a:t>irure</a:t>
            </a:r>
            <a:r>
              <a:rPr lang="en-US" sz="3600" dirty="0">
                <a:latin typeface="Trebuchet MS" panose="020B0703020202090204" pitchFamily="34" charset="0"/>
              </a:rPr>
              <a:t> dolor in </a:t>
            </a:r>
            <a:r>
              <a:rPr lang="en-US" sz="3600" dirty="0" err="1">
                <a:latin typeface="Trebuchet MS" panose="020B0703020202090204" pitchFamily="34" charset="0"/>
              </a:rPr>
              <a:t>reprehenderit</a:t>
            </a:r>
            <a:r>
              <a:rPr lang="en-US" sz="3600" dirty="0">
                <a:latin typeface="Trebuchet MS" panose="020B0703020202090204" pitchFamily="34" charset="0"/>
              </a:rPr>
              <a:t> in </a:t>
            </a:r>
            <a:r>
              <a:rPr lang="en-US" sz="3600" dirty="0" err="1">
                <a:latin typeface="Trebuchet MS" panose="020B0703020202090204" pitchFamily="34" charset="0"/>
              </a:rPr>
              <a:t>voluptate</a:t>
            </a:r>
            <a:r>
              <a:rPr lang="en-US" sz="3600" dirty="0">
                <a:latin typeface="Trebuchet MS" panose="020B0703020202090204" pitchFamily="34" charset="0"/>
              </a:rPr>
              <a:t> </a:t>
            </a:r>
            <a:r>
              <a:rPr lang="en-US" sz="3600" dirty="0" err="1">
                <a:latin typeface="Trebuchet MS" panose="020B0703020202090204" pitchFamily="34" charset="0"/>
              </a:rPr>
              <a:t>velit</a:t>
            </a:r>
            <a:r>
              <a:rPr lang="en-US" sz="3600" dirty="0">
                <a:latin typeface="Trebuchet MS" panose="020B0703020202090204" pitchFamily="34" charset="0"/>
              </a:rPr>
              <a:t> </a:t>
            </a:r>
            <a:r>
              <a:rPr lang="en-US" sz="3600" dirty="0" err="1">
                <a:latin typeface="Trebuchet MS" panose="020B0703020202090204" pitchFamily="34" charset="0"/>
              </a:rPr>
              <a:t>esse</a:t>
            </a:r>
            <a:r>
              <a:rPr lang="en-US" sz="3600" dirty="0">
                <a:latin typeface="Trebuchet MS" panose="020B0703020202090204" pitchFamily="34" charset="0"/>
              </a:rPr>
              <a:t> </a:t>
            </a:r>
            <a:r>
              <a:rPr lang="en-US" sz="3600" dirty="0" err="1">
                <a:latin typeface="Trebuchet MS" panose="020B0703020202090204" pitchFamily="34" charset="0"/>
              </a:rPr>
              <a:t>cillum</a:t>
            </a:r>
            <a:r>
              <a:rPr lang="en-US" sz="3600" dirty="0">
                <a:latin typeface="Trebuchet MS" panose="020B0703020202090204" pitchFamily="34" charset="0"/>
              </a:rPr>
              <a:t> dolore </a:t>
            </a:r>
            <a:r>
              <a:rPr lang="en-US" sz="3600" dirty="0" err="1">
                <a:latin typeface="Trebuchet MS" panose="020B0703020202090204" pitchFamily="34" charset="0"/>
              </a:rPr>
              <a:t>eu</a:t>
            </a:r>
            <a:r>
              <a:rPr lang="en-US" sz="3600" dirty="0">
                <a:latin typeface="Trebuchet MS" panose="020B0703020202090204" pitchFamily="34" charset="0"/>
              </a:rPr>
              <a:t> </a:t>
            </a:r>
            <a:r>
              <a:rPr lang="en-US" sz="3600" dirty="0" err="1">
                <a:latin typeface="Trebuchet MS" panose="020B0703020202090204" pitchFamily="34" charset="0"/>
              </a:rPr>
              <a:t>fugiat</a:t>
            </a:r>
            <a:r>
              <a:rPr lang="en-US" sz="3600" dirty="0">
                <a:latin typeface="Trebuchet MS" panose="020B0703020202090204" pitchFamily="34" charset="0"/>
              </a:rPr>
              <a:t> </a:t>
            </a:r>
            <a:r>
              <a:rPr lang="en-US" sz="3600" dirty="0" err="1">
                <a:latin typeface="Trebuchet MS" panose="020B0703020202090204" pitchFamily="34" charset="0"/>
              </a:rPr>
              <a:t>nulla</a:t>
            </a:r>
            <a:r>
              <a:rPr lang="en-US" sz="3600" dirty="0">
                <a:latin typeface="Trebuchet MS" panose="020B0703020202090204" pitchFamily="34" charset="0"/>
              </a:rPr>
              <a:t> </a:t>
            </a:r>
            <a:r>
              <a:rPr lang="en-US" sz="3600" dirty="0" err="1">
                <a:latin typeface="Trebuchet MS" panose="020B0703020202090204" pitchFamily="34" charset="0"/>
              </a:rPr>
              <a:t>pariatur</a:t>
            </a:r>
            <a:r>
              <a:rPr lang="en-US" sz="3600" dirty="0">
                <a:latin typeface="Trebuchet MS" panose="020B0703020202090204" pitchFamily="34" charset="0"/>
              </a:rPr>
              <a:t>. </a:t>
            </a:r>
            <a:r>
              <a:rPr lang="en-US" sz="3600" dirty="0" err="1">
                <a:latin typeface="Trebuchet MS" panose="020B0703020202090204" pitchFamily="34" charset="0"/>
              </a:rPr>
              <a:t>Excepteur</a:t>
            </a:r>
            <a:r>
              <a:rPr lang="en-US" sz="3600" dirty="0">
                <a:latin typeface="Trebuchet MS" panose="020B0703020202090204" pitchFamily="34" charset="0"/>
              </a:rPr>
              <a:t> </a:t>
            </a:r>
            <a:r>
              <a:rPr lang="en-US" sz="3600" dirty="0" err="1">
                <a:latin typeface="Trebuchet MS" panose="020B0703020202090204" pitchFamily="34" charset="0"/>
              </a:rPr>
              <a:t>sint</a:t>
            </a:r>
            <a:r>
              <a:rPr lang="en-US" sz="3600" dirty="0">
                <a:latin typeface="Trebuchet MS" panose="020B0703020202090204" pitchFamily="34" charset="0"/>
              </a:rPr>
              <a:t> </a:t>
            </a:r>
            <a:r>
              <a:rPr lang="en-US" sz="3600" dirty="0" err="1">
                <a:latin typeface="Trebuchet MS" panose="020B0703020202090204" pitchFamily="34" charset="0"/>
              </a:rPr>
              <a:t>occaecat</a:t>
            </a:r>
            <a:r>
              <a:rPr lang="en-US" sz="3600" dirty="0">
                <a:latin typeface="Trebuchet MS" panose="020B0703020202090204" pitchFamily="34" charset="0"/>
              </a:rPr>
              <a:t> </a:t>
            </a:r>
            <a:r>
              <a:rPr lang="en-US" sz="3600" dirty="0" err="1">
                <a:latin typeface="Trebuchet MS" panose="020B0703020202090204" pitchFamily="34" charset="0"/>
              </a:rPr>
              <a:t>cupidatat</a:t>
            </a:r>
            <a:r>
              <a:rPr lang="en-US" sz="3600" dirty="0">
                <a:latin typeface="Trebuchet MS" panose="020B0703020202090204" pitchFamily="34" charset="0"/>
              </a:rPr>
              <a:t> non </a:t>
            </a:r>
            <a:r>
              <a:rPr lang="en-US" sz="3600" dirty="0" err="1">
                <a:latin typeface="Trebuchet MS" panose="020B0703020202090204" pitchFamily="34" charset="0"/>
              </a:rPr>
              <a:t>proident</a:t>
            </a:r>
            <a:r>
              <a:rPr lang="en-US" sz="3600" dirty="0">
                <a:latin typeface="Trebuchet MS" panose="020B0703020202090204" pitchFamily="34" charset="0"/>
              </a:rPr>
              <a:t>, sunt in culpa qui </a:t>
            </a:r>
            <a:r>
              <a:rPr lang="en-US" sz="3600" dirty="0" err="1">
                <a:latin typeface="Trebuchet MS" panose="020B0703020202090204" pitchFamily="34" charset="0"/>
              </a:rPr>
              <a:t>officia</a:t>
            </a:r>
            <a:r>
              <a:rPr lang="en-US" sz="3600" dirty="0">
                <a:latin typeface="Trebuchet MS" panose="020B0703020202090204" pitchFamily="34" charset="0"/>
              </a:rPr>
              <a:t> </a:t>
            </a:r>
            <a:r>
              <a:rPr lang="en-US" sz="3600" dirty="0" err="1">
                <a:latin typeface="Trebuchet MS" panose="020B0703020202090204" pitchFamily="34" charset="0"/>
              </a:rPr>
              <a:t>deserunt</a:t>
            </a:r>
            <a:r>
              <a:rPr lang="en-US" sz="3600" dirty="0">
                <a:latin typeface="Trebuchet MS" panose="020B0703020202090204" pitchFamily="34" charset="0"/>
              </a:rPr>
              <a:t> </a:t>
            </a:r>
            <a:r>
              <a:rPr lang="en-US" sz="3600" dirty="0" err="1">
                <a:latin typeface="Trebuchet MS" panose="020B0703020202090204" pitchFamily="34" charset="0"/>
              </a:rPr>
              <a:t>mollit</a:t>
            </a:r>
            <a:r>
              <a:rPr lang="en-US" sz="3600" dirty="0">
                <a:latin typeface="Trebuchet MS" panose="020B0703020202090204" pitchFamily="34" charset="0"/>
              </a:rPr>
              <a:t> </a:t>
            </a:r>
            <a:r>
              <a:rPr lang="en-US" sz="3600" dirty="0" err="1">
                <a:latin typeface="Trebuchet MS" panose="020B0703020202090204" pitchFamily="34" charset="0"/>
              </a:rPr>
              <a:t>anim</a:t>
            </a:r>
            <a:r>
              <a:rPr lang="en-US" sz="3600" dirty="0">
                <a:latin typeface="Trebuchet MS" panose="020B0703020202090204" pitchFamily="34" charset="0"/>
              </a:rPr>
              <a:t> id </a:t>
            </a:r>
            <a:r>
              <a:rPr lang="en-US" sz="3600" dirty="0" err="1">
                <a:latin typeface="Trebuchet MS" panose="020B0703020202090204" pitchFamily="34" charset="0"/>
              </a:rPr>
              <a:t>est</a:t>
            </a:r>
            <a:r>
              <a:rPr lang="en-US" sz="3600" dirty="0">
                <a:latin typeface="Trebuchet MS" panose="020B0703020202090204" pitchFamily="34" charset="0"/>
              </a:rPr>
              <a:t> </a:t>
            </a:r>
            <a:r>
              <a:rPr lang="en-US" sz="3600" dirty="0" err="1">
                <a:latin typeface="Trebuchet MS" panose="020B0703020202090204" pitchFamily="34" charset="0"/>
              </a:rPr>
              <a:t>laborum</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0A96B1A5-0142-51EF-D6D2-14218A927EE8}"/>
              </a:ext>
            </a:extLst>
          </p:cNvPr>
          <p:cNvSpPr txBox="1"/>
          <p:nvPr/>
        </p:nvSpPr>
        <p:spPr>
          <a:xfrm>
            <a:off x="15087600" y="17863741"/>
            <a:ext cx="13716000" cy="914400"/>
          </a:xfrm>
          <a:prstGeom prst="rect">
            <a:avLst/>
          </a:prstGeom>
          <a:solidFill>
            <a:srgbClr val="3A913F"/>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Conclusions / Discussions</a:t>
            </a:r>
            <a:endParaRPr lang="en-US" sz="4000" b="1" spc="300" baseline="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F706D3F2-8EC1-A4E9-5EB5-3799D6D88B11}"/>
              </a:ext>
            </a:extLst>
          </p:cNvPr>
          <p:cNvSpPr txBox="1"/>
          <p:nvPr/>
        </p:nvSpPr>
        <p:spPr>
          <a:xfrm>
            <a:off x="1367894" y="5295538"/>
            <a:ext cx="10970947" cy="4247317"/>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is intended to introduce the audience to the question you are attempting to answer or problem you are attempting to solve, and sufficient background from the published literature to provide context and relevance.</a:t>
            </a:r>
          </a:p>
        </p:txBody>
      </p:sp>
      <p:sp>
        <p:nvSpPr>
          <p:cNvPr id="14" name="TextBox 13">
            <a:extLst>
              <a:ext uri="{FF2B5EF4-FFF2-40B4-BE49-F238E27FC236}">
                <a16:creationId xmlns:a16="http://schemas.microsoft.com/office/drawing/2014/main" id="{7CFB0777-BF63-EB4A-F667-35E690DB3385}"/>
              </a:ext>
            </a:extLst>
          </p:cNvPr>
          <p:cNvSpPr txBox="1"/>
          <p:nvPr/>
        </p:nvSpPr>
        <p:spPr>
          <a:xfrm>
            <a:off x="1369748" y="5295538"/>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Introduction / Background / Goals </a:t>
            </a:r>
            <a:endParaRPr lang="en-US" sz="4000" b="1" spc="300" baseline="0" dirty="0">
              <a:solidFill>
                <a:schemeClr val="bg1"/>
              </a:solidFill>
              <a:latin typeface="Georgia" panose="02040502050405020303" pitchFamily="18" charset="0"/>
            </a:endParaRPr>
          </a:p>
        </p:txBody>
      </p:sp>
      <p:sp>
        <p:nvSpPr>
          <p:cNvPr id="15" name="TextBox 14">
            <a:extLst>
              <a:ext uri="{FF2B5EF4-FFF2-40B4-BE49-F238E27FC236}">
                <a16:creationId xmlns:a16="http://schemas.microsoft.com/office/drawing/2014/main" id="{45E81B34-7947-984D-6CD7-3A3A65C96C31}"/>
              </a:ext>
            </a:extLst>
          </p:cNvPr>
          <p:cNvSpPr txBox="1"/>
          <p:nvPr/>
        </p:nvSpPr>
        <p:spPr>
          <a:xfrm>
            <a:off x="1367894" y="17780000"/>
            <a:ext cx="10970947" cy="7017306"/>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IN THE </a:t>
            </a:r>
            <a:r>
              <a:rPr lang="en-US" sz="3600" b="1" dirty="0">
                <a:latin typeface="Trebuchet MS" panose="020B0703020202090204" pitchFamily="34" charset="0"/>
                <a:ea typeface="Aptos" panose="020B0004020202020204" pitchFamily="34" charset="0"/>
                <a:cs typeface="Times New Roman" panose="02020603050405020304" pitchFamily="18" charset="0"/>
              </a:rPr>
              <a:t>LAB</a:t>
            </a:r>
            <a:r>
              <a:rPr lang="en-US" sz="3600" b="1" dirty="0">
                <a:effectLst/>
                <a:latin typeface="Trebuchet MS" panose="020B0703020202090204" pitchFamily="34" charset="0"/>
                <a:ea typeface="Aptos" panose="020B0004020202020204" pitchFamily="34" charset="0"/>
                <a:cs typeface="Times New Roman" panose="02020603050405020304" pitchFamily="18" charset="0"/>
              </a:rPr>
              <a: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outlines or summarizes the key procedures or steps taken for the experiment.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It should not include detailed protocols, but a visual overview often in the form of a flow chart.</a:t>
            </a:r>
            <a:br>
              <a:rPr lang="en-US" sz="3600" dirty="0">
                <a:effectLst/>
                <a:latin typeface="Trebuchet MS" panose="020B0703020202090204" pitchFamily="34" charset="0"/>
                <a:ea typeface="Aptos" panose="020B0004020202020204" pitchFamily="34" charset="0"/>
                <a:cs typeface="Times New Roman" panose="02020603050405020304" pitchFamily="18" charset="0"/>
              </a:rPr>
            </a:b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marR="0" lvl="0" indent="0" algn="l" defTabSz="18434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ANALYSIS:</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p:txBody>
      </p:sp>
      <p:sp>
        <p:nvSpPr>
          <p:cNvPr id="16" name="TextBox 15">
            <a:extLst>
              <a:ext uri="{FF2B5EF4-FFF2-40B4-BE49-F238E27FC236}">
                <a16:creationId xmlns:a16="http://schemas.microsoft.com/office/drawing/2014/main" id="{6DA09965-0AE0-510F-EBAB-640F6502C5EC}"/>
              </a:ext>
            </a:extLst>
          </p:cNvPr>
          <p:cNvSpPr txBox="1"/>
          <p:nvPr/>
        </p:nvSpPr>
        <p:spPr>
          <a:xfrm>
            <a:off x="1367894" y="17780000"/>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Methods</a:t>
            </a:r>
            <a:endParaRPr lang="en-US" sz="4000" b="1" spc="300" baseline="0" dirty="0">
              <a:solidFill>
                <a:schemeClr val="bg1"/>
              </a:solidFill>
              <a:latin typeface="Georgia" panose="02040502050405020303" pitchFamily="18" charset="0"/>
            </a:endParaRPr>
          </a:p>
        </p:txBody>
      </p:sp>
      <p:sp>
        <p:nvSpPr>
          <p:cNvPr id="17" name="TextBox 16">
            <a:extLst>
              <a:ext uri="{FF2B5EF4-FFF2-40B4-BE49-F238E27FC236}">
                <a16:creationId xmlns:a16="http://schemas.microsoft.com/office/drawing/2014/main" id="{E48574B0-9B8A-9F67-87FB-919677932EE4}"/>
              </a:ext>
            </a:extLst>
          </p:cNvPr>
          <p:cNvSpPr txBox="1"/>
          <p:nvPr/>
        </p:nvSpPr>
        <p:spPr>
          <a:xfrm>
            <a:off x="15087600" y="5295538"/>
            <a:ext cx="13716000" cy="3139321"/>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depicts the data resulting from the experiment(s). Typically, this section consists mostly or entirely of graphs, tables and other figures, with figure legends.</a:t>
            </a:r>
          </a:p>
        </p:txBody>
      </p:sp>
      <p:sp>
        <p:nvSpPr>
          <p:cNvPr id="18" name="TextBox 17">
            <a:extLst>
              <a:ext uri="{FF2B5EF4-FFF2-40B4-BE49-F238E27FC236}">
                <a16:creationId xmlns:a16="http://schemas.microsoft.com/office/drawing/2014/main" id="{A5757B0B-6306-75F4-4354-EFC549BB5494}"/>
              </a:ext>
            </a:extLst>
          </p:cNvPr>
          <p:cNvSpPr txBox="1"/>
          <p:nvPr/>
        </p:nvSpPr>
        <p:spPr>
          <a:xfrm>
            <a:off x="15087600" y="5295538"/>
            <a:ext cx="13716000" cy="914400"/>
          </a:xfrm>
          <a:prstGeom prst="rect">
            <a:avLst/>
          </a:prstGeom>
          <a:solidFill>
            <a:srgbClr val="3A913F"/>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Results</a:t>
            </a:r>
            <a:endParaRPr lang="en-US" sz="4000" b="1" spc="300" baseline="0" dirty="0">
              <a:solidFill>
                <a:schemeClr val="bg1"/>
              </a:solidFill>
              <a:latin typeface="Georgia" panose="02040502050405020303" pitchFamily="18" charset="0"/>
            </a:endParaRPr>
          </a:p>
        </p:txBody>
      </p:sp>
      <p:pic>
        <p:nvPicPr>
          <p:cNvPr id="19" name="Picture 18">
            <a:extLst>
              <a:ext uri="{FF2B5EF4-FFF2-40B4-BE49-F238E27FC236}">
                <a16:creationId xmlns:a16="http://schemas.microsoft.com/office/drawing/2014/main" id="{EDC051F9-DD41-07A7-9A2C-B711922B663D}"/>
              </a:ext>
            </a:extLst>
          </p:cNvPr>
          <p:cNvPicPr>
            <a:picLocks noChangeAspect="1"/>
          </p:cNvPicPr>
          <p:nvPr/>
        </p:nvPicPr>
        <p:blipFill>
          <a:blip r:embed="rId2"/>
          <a:stretch>
            <a:fillRect/>
          </a:stretch>
        </p:blipFill>
        <p:spPr>
          <a:xfrm>
            <a:off x="15087600" y="8913831"/>
            <a:ext cx="13716000" cy="7715250"/>
          </a:xfrm>
          <a:prstGeom prst="rect">
            <a:avLst/>
          </a:prstGeom>
        </p:spPr>
      </p:pic>
      <p:pic>
        <p:nvPicPr>
          <p:cNvPr id="20" name="Picture 19">
            <a:extLst>
              <a:ext uri="{FF2B5EF4-FFF2-40B4-BE49-F238E27FC236}">
                <a16:creationId xmlns:a16="http://schemas.microsoft.com/office/drawing/2014/main" id="{7FE41EDB-D4C6-C908-8C82-4C5D59347A6E}"/>
              </a:ext>
            </a:extLst>
          </p:cNvPr>
          <p:cNvPicPr>
            <a:picLocks noChangeAspect="1"/>
          </p:cNvPicPr>
          <p:nvPr/>
        </p:nvPicPr>
        <p:blipFill>
          <a:blip r:embed="rId3"/>
          <a:stretch>
            <a:fillRect/>
          </a:stretch>
        </p:blipFill>
        <p:spPr>
          <a:xfrm>
            <a:off x="1367894" y="25224676"/>
            <a:ext cx="10972800" cy="6172200"/>
          </a:xfrm>
          <a:prstGeom prst="rect">
            <a:avLst/>
          </a:prstGeom>
        </p:spPr>
      </p:pic>
      <p:pic>
        <p:nvPicPr>
          <p:cNvPr id="21" name="Picture 20">
            <a:extLst>
              <a:ext uri="{FF2B5EF4-FFF2-40B4-BE49-F238E27FC236}">
                <a16:creationId xmlns:a16="http://schemas.microsoft.com/office/drawing/2014/main" id="{B2F5414C-7CA4-3686-BE6A-2199C7CB1D2A}"/>
              </a:ext>
            </a:extLst>
          </p:cNvPr>
          <p:cNvPicPr>
            <a:picLocks noChangeAspect="1"/>
          </p:cNvPicPr>
          <p:nvPr/>
        </p:nvPicPr>
        <p:blipFill>
          <a:blip r:embed="rId4"/>
          <a:stretch>
            <a:fillRect/>
          </a:stretch>
        </p:blipFill>
        <p:spPr>
          <a:xfrm>
            <a:off x="1367894" y="10779707"/>
            <a:ext cx="5029200" cy="5849374"/>
          </a:xfrm>
          <a:prstGeom prst="rect">
            <a:avLst/>
          </a:prstGeom>
        </p:spPr>
      </p:pic>
      <p:pic>
        <p:nvPicPr>
          <p:cNvPr id="22" name="Picture 21">
            <a:extLst>
              <a:ext uri="{FF2B5EF4-FFF2-40B4-BE49-F238E27FC236}">
                <a16:creationId xmlns:a16="http://schemas.microsoft.com/office/drawing/2014/main" id="{2C464EF8-54B2-3FDF-6C4E-9AC2C5EE6215}"/>
              </a:ext>
            </a:extLst>
          </p:cNvPr>
          <p:cNvPicPr>
            <a:picLocks noChangeAspect="1"/>
          </p:cNvPicPr>
          <p:nvPr/>
        </p:nvPicPr>
        <p:blipFill>
          <a:blip r:embed="rId4"/>
          <a:stretch>
            <a:fillRect/>
          </a:stretch>
        </p:blipFill>
        <p:spPr>
          <a:xfrm>
            <a:off x="7311494" y="10779707"/>
            <a:ext cx="5029200" cy="5849374"/>
          </a:xfrm>
          <a:prstGeom prst="rect">
            <a:avLst/>
          </a:prstGeom>
        </p:spPr>
      </p:pic>
      <p:sp>
        <p:nvSpPr>
          <p:cNvPr id="23" name="TextBox 22">
            <a:extLst>
              <a:ext uri="{FF2B5EF4-FFF2-40B4-BE49-F238E27FC236}">
                <a16:creationId xmlns:a16="http://schemas.microsoft.com/office/drawing/2014/main" id="{57946445-B137-E037-C653-C05CE497DFD1}"/>
              </a:ext>
            </a:extLst>
          </p:cNvPr>
          <p:cNvSpPr txBox="1"/>
          <p:nvPr/>
        </p:nvSpPr>
        <p:spPr>
          <a:xfrm>
            <a:off x="31546801" y="5295538"/>
            <a:ext cx="10970947" cy="3693319"/>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informs the audience of where the research could be taken in the future based on what was learned through this experiment. This may be merged with Conclusion/Discussion. </a:t>
            </a:r>
          </a:p>
        </p:txBody>
      </p:sp>
      <p:sp>
        <p:nvSpPr>
          <p:cNvPr id="24" name="TextBox 23">
            <a:extLst>
              <a:ext uri="{FF2B5EF4-FFF2-40B4-BE49-F238E27FC236}">
                <a16:creationId xmlns:a16="http://schemas.microsoft.com/office/drawing/2014/main" id="{48E5F568-EBE9-D0D5-8326-4BDE03B7CB0D}"/>
              </a:ext>
            </a:extLst>
          </p:cNvPr>
          <p:cNvSpPr txBox="1"/>
          <p:nvPr/>
        </p:nvSpPr>
        <p:spPr>
          <a:xfrm>
            <a:off x="31546800" y="5295538"/>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Future Directions / Next Steps</a:t>
            </a:r>
            <a:endParaRPr lang="en-US" sz="4000" b="1" spc="300" baseline="0" dirty="0">
              <a:solidFill>
                <a:schemeClr val="bg1"/>
              </a:solidFill>
              <a:latin typeface="Georgia" panose="02040502050405020303" pitchFamily="18" charset="0"/>
            </a:endParaRPr>
          </a:p>
        </p:txBody>
      </p:sp>
      <p:sp>
        <p:nvSpPr>
          <p:cNvPr id="25" name="TextBox 24">
            <a:extLst>
              <a:ext uri="{FF2B5EF4-FFF2-40B4-BE49-F238E27FC236}">
                <a16:creationId xmlns:a16="http://schemas.microsoft.com/office/drawing/2014/main" id="{77EA5BC7-1600-BA36-3815-CF6DAB3B281C}"/>
              </a:ext>
            </a:extLst>
          </p:cNvPr>
          <p:cNvSpPr txBox="1"/>
          <p:nvPr/>
        </p:nvSpPr>
        <p:spPr>
          <a:xfrm>
            <a:off x="31546801" y="17932400"/>
            <a:ext cx="10970947" cy="5355312"/>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The section attributes the sources of any information you have referenced or cited. Your introduction will always require citations.</a:t>
            </a:r>
          </a:p>
          <a:p>
            <a:pPr marL="0" indent="0">
              <a:buFont typeface="Arial" panose="020B0604020202020204" pitchFamily="34" charset="0"/>
              <a:buNone/>
            </a:pP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1</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2</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3</a:t>
            </a:r>
          </a:p>
        </p:txBody>
      </p:sp>
      <p:pic>
        <p:nvPicPr>
          <p:cNvPr id="26" name="Picture 25">
            <a:extLst>
              <a:ext uri="{FF2B5EF4-FFF2-40B4-BE49-F238E27FC236}">
                <a16:creationId xmlns:a16="http://schemas.microsoft.com/office/drawing/2014/main" id="{F2D5F212-459E-E124-13B0-9AC95309C12A}"/>
              </a:ext>
            </a:extLst>
          </p:cNvPr>
          <p:cNvPicPr>
            <a:picLocks noChangeAspect="1"/>
          </p:cNvPicPr>
          <p:nvPr/>
        </p:nvPicPr>
        <p:blipFill>
          <a:blip r:embed="rId4"/>
          <a:stretch>
            <a:fillRect/>
          </a:stretch>
        </p:blipFill>
        <p:spPr>
          <a:xfrm>
            <a:off x="31546799" y="10779707"/>
            <a:ext cx="5029200" cy="5849374"/>
          </a:xfrm>
          <a:prstGeom prst="rect">
            <a:avLst/>
          </a:prstGeom>
        </p:spPr>
      </p:pic>
      <p:pic>
        <p:nvPicPr>
          <p:cNvPr id="27" name="Picture 26">
            <a:extLst>
              <a:ext uri="{FF2B5EF4-FFF2-40B4-BE49-F238E27FC236}">
                <a16:creationId xmlns:a16="http://schemas.microsoft.com/office/drawing/2014/main" id="{6A6EEE57-A101-3581-1112-46F2E8316F8D}"/>
              </a:ext>
            </a:extLst>
          </p:cNvPr>
          <p:cNvPicPr>
            <a:picLocks noChangeAspect="1"/>
          </p:cNvPicPr>
          <p:nvPr/>
        </p:nvPicPr>
        <p:blipFill>
          <a:blip r:embed="rId4"/>
          <a:stretch>
            <a:fillRect/>
          </a:stretch>
        </p:blipFill>
        <p:spPr>
          <a:xfrm>
            <a:off x="37488548" y="10779707"/>
            <a:ext cx="5029200" cy="5849374"/>
          </a:xfrm>
          <a:prstGeom prst="rect">
            <a:avLst/>
          </a:prstGeom>
        </p:spPr>
      </p:pic>
      <p:sp>
        <p:nvSpPr>
          <p:cNvPr id="28" name="TextBox 27">
            <a:extLst>
              <a:ext uri="{FF2B5EF4-FFF2-40B4-BE49-F238E27FC236}">
                <a16:creationId xmlns:a16="http://schemas.microsoft.com/office/drawing/2014/main" id="{B579EC55-D31B-2017-FB13-BBD97128BD51}"/>
              </a:ext>
            </a:extLst>
          </p:cNvPr>
          <p:cNvSpPr txBox="1"/>
          <p:nvPr/>
        </p:nvSpPr>
        <p:spPr>
          <a:xfrm>
            <a:off x="31546800" y="17863741"/>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References</a:t>
            </a:r>
            <a:endParaRPr lang="en-US" sz="4000" b="1" spc="300" baseline="0" dirty="0">
              <a:solidFill>
                <a:schemeClr val="bg1"/>
              </a:solidFill>
              <a:latin typeface="Georgia" panose="02040502050405020303" pitchFamily="18" charset="0"/>
            </a:endParaRPr>
          </a:p>
        </p:txBody>
      </p:sp>
      <p:sp>
        <p:nvSpPr>
          <p:cNvPr id="29" name="TextBox 28">
            <a:extLst>
              <a:ext uri="{FF2B5EF4-FFF2-40B4-BE49-F238E27FC236}">
                <a16:creationId xmlns:a16="http://schemas.microsoft.com/office/drawing/2014/main" id="{38F7E1F4-B9DA-BDA8-2C0C-174CA62F0C08}"/>
              </a:ext>
            </a:extLst>
          </p:cNvPr>
          <p:cNvSpPr txBox="1"/>
          <p:nvPr/>
        </p:nvSpPr>
        <p:spPr>
          <a:xfrm>
            <a:off x="31546801" y="25487566"/>
            <a:ext cx="10970947" cy="5909310"/>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This section thanks contributing people, organizations and/or sponsors, including funders.</a:t>
            </a:r>
            <a:r>
              <a:rPr lang="en-US" sz="3600" b="0" i="0" dirty="0">
                <a:effectLst/>
                <a:latin typeface="Trebuchet MS" panose="020B0703020202090204" pitchFamily="34" charset="0"/>
              </a:rPr>
              <a:t> </a:t>
            </a: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1</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2</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or)org 3</a:t>
            </a: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AB5D35A-8D75-6779-E0EC-CF62D594A648}"/>
              </a:ext>
            </a:extLst>
          </p:cNvPr>
          <p:cNvSpPr txBox="1"/>
          <p:nvPr/>
        </p:nvSpPr>
        <p:spPr>
          <a:xfrm>
            <a:off x="31546800" y="25487566"/>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Acknowledgements</a:t>
            </a:r>
            <a:endParaRPr lang="en-US" sz="4000" b="1" spc="300" baseline="0" dirty="0">
              <a:solidFill>
                <a:schemeClr val="bg1"/>
              </a:solidFill>
              <a:latin typeface="Georgia" panose="02040502050405020303" pitchFamily="18" charset="0"/>
            </a:endParaRPr>
          </a:p>
        </p:txBody>
      </p:sp>
      <p:cxnSp>
        <p:nvCxnSpPr>
          <p:cNvPr id="3" name="Straight Connector 2">
            <a:extLst>
              <a:ext uri="{FF2B5EF4-FFF2-40B4-BE49-F238E27FC236}">
                <a16:creationId xmlns:a16="http://schemas.microsoft.com/office/drawing/2014/main" id="{BAA047D5-45EC-72B5-C216-082BF10084D8}"/>
              </a:ext>
            </a:extLst>
          </p:cNvPr>
          <p:cNvCxnSpPr>
            <a:cxnSpLocks/>
          </p:cNvCxnSpPr>
          <p:nvPr/>
        </p:nvCxnSpPr>
        <p:spPr>
          <a:xfrm>
            <a:off x="914400" y="4246606"/>
            <a:ext cx="42062400" cy="0"/>
          </a:xfrm>
          <a:prstGeom prst="line">
            <a:avLst/>
          </a:prstGeom>
          <a:ln w="63500">
            <a:solidFill>
              <a:srgbClr val="BD8B13"/>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FE4A896-001A-C0EA-2999-F7CCD3DCDC7F}"/>
              </a:ext>
            </a:extLst>
          </p:cNvPr>
          <p:cNvPicPr>
            <a:picLocks noChangeAspect="1"/>
          </p:cNvPicPr>
          <p:nvPr/>
        </p:nvPicPr>
        <p:blipFill>
          <a:blip r:embed="rId5"/>
          <a:srcRect/>
          <a:stretch/>
        </p:blipFill>
        <p:spPr>
          <a:xfrm>
            <a:off x="37816971" y="1242838"/>
            <a:ext cx="4572000" cy="1237531"/>
          </a:xfrm>
          <a:prstGeom prst="rect">
            <a:avLst/>
          </a:prstGeom>
        </p:spPr>
      </p:pic>
      <p:sp>
        <p:nvSpPr>
          <p:cNvPr id="2" name="TextBox 1">
            <a:extLst>
              <a:ext uri="{FF2B5EF4-FFF2-40B4-BE49-F238E27FC236}">
                <a16:creationId xmlns:a16="http://schemas.microsoft.com/office/drawing/2014/main" id="{746EC44B-4C0B-A6C1-74C5-8DE144CC2617}"/>
              </a:ext>
            </a:extLst>
          </p:cNvPr>
          <p:cNvSpPr txBox="1"/>
          <p:nvPr/>
        </p:nvSpPr>
        <p:spPr>
          <a:xfrm>
            <a:off x="1367894" y="9563317"/>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6" name="TextBox 5">
            <a:extLst>
              <a:ext uri="{FF2B5EF4-FFF2-40B4-BE49-F238E27FC236}">
                <a16:creationId xmlns:a16="http://schemas.microsoft.com/office/drawing/2014/main" id="{D664E414-AEE6-59D6-CFF4-C44E203A2783}"/>
              </a:ext>
            </a:extLst>
          </p:cNvPr>
          <p:cNvSpPr txBox="1"/>
          <p:nvPr/>
        </p:nvSpPr>
        <p:spPr>
          <a:xfrm>
            <a:off x="1369747" y="1661516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7" name="TextBox 6">
            <a:extLst>
              <a:ext uri="{FF2B5EF4-FFF2-40B4-BE49-F238E27FC236}">
                <a16:creationId xmlns:a16="http://schemas.microsoft.com/office/drawing/2014/main" id="{8F3BA398-88F9-3380-EBAE-E87B301B48BC}"/>
              </a:ext>
            </a:extLst>
          </p:cNvPr>
          <p:cNvSpPr txBox="1"/>
          <p:nvPr/>
        </p:nvSpPr>
        <p:spPr>
          <a:xfrm>
            <a:off x="7313348" y="1661516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8" name="TextBox 7">
            <a:extLst>
              <a:ext uri="{FF2B5EF4-FFF2-40B4-BE49-F238E27FC236}">
                <a16:creationId xmlns:a16="http://schemas.microsoft.com/office/drawing/2014/main" id="{996F726D-2875-B0A4-AD52-2A2D8ED542DF}"/>
              </a:ext>
            </a:extLst>
          </p:cNvPr>
          <p:cNvSpPr txBox="1"/>
          <p:nvPr/>
        </p:nvSpPr>
        <p:spPr>
          <a:xfrm>
            <a:off x="1371600" y="31413333"/>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9" name="TextBox 8">
            <a:extLst>
              <a:ext uri="{FF2B5EF4-FFF2-40B4-BE49-F238E27FC236}">
                <a16:creationId xmlns:a16="http://schemas.microsoft.com/office/drawing/2014/main" id="{F5BD5B4D-56B2-1AF9-FDA5-D2CF90AE48EA}"/>
              </a:ext>
            </a:extLst>
          </p:cNvPr>
          <p:cNvSpPr txBox="1"/>
          <p:nvPr/>
        </p:nvSpPr>
        <p:spPr>
          <a:xfrm>
            <a:off x="15087600" y="16615166"/>
            <a:ext cx="137160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10" name="TextBox 9">
            <a:extLst>
              <a:ext uri="{FF2B5EF4-FFF2-40B4-BE49-F238E27FC236}">
                <a16:creationId xmlns:a16="http://schemas.microsoft.com/office/drawing/2014/main" id="{3E8A3FEC-563E-733C-AE7B-12431A823B1F}"/>
              </a:ext>
            </a:extLst>
          </p:cNvPr>
          <p:cNvSpPr txBox="1"/>
          <p:nvPr/>
        </p:nvSpPr>
        <p:spPr>
          <a:xfrm>
            <a:off x="31546799" y="1661516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31" name="TextBox 30">
            <a:extLst>
              <a:ext uri="{FF2B5EF4-FFF2-40B4-BE49-F238E27FC236}">
                <a16:creationId xmlns:a16="http://schemas.microsoft.com/office/drawing/2014/main" id="{FDEA4022-2697-6267-2A61-2BDF2EE4FBDA}"/>
              </a:ext>
            </a:extLst>
          </p:cNvPr>
          <p:cNvSpPr txBox="1"/>
          <p:nvPr/>
        </p:nvSpPr>
        <p:spPr>
          <a:xfrm>
            <a:off x="37488547" y="1661516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Tree>
    <p:extLst>
      <p:ext uri="{BB962C8B-B14F-4D97-AF65-F5344CB8AC3E}">
        <p14:creationId xmlns:p14="http://schemas.microsoft.com/office/powerpoint/2010/main" val="147312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2B018-4ADA-8584-9C00-ADE34F3F6CD7}"/>
              </a:ext>
            </a:extLst>
          </p:cNvPr>
          <p:cNvSpPr txBox="1"/>
          <p:nvPr/>
        </p:nvSpPr>
        <p:spPr>
          <a:xfrm>
            <a:off x="0" y="37424"/>
            <a:ext cx="43891200" cy="5755422"/>
          </a:xfrm>
          <a:prstGeom prst="rect">
            <a:avLst/>
          </a:prstGeom>
          <a:noFill/>
        </p:spPr>
        <p:txBody>
          <a:bodyPr wrap="square" lIns="5486400" tIns="640080" rIns="5486400" bIns="914400" rtlCol="0">
            <a:spAutoFit/>
          </a:bodyPr>
          <a:lstStyle/>
          <a:p>
            <a:pPr algn="ctr"/>
            <a:r>
              <a:rPr lang="en-US" sz="8800" b="0" i="0" dirty="0">
                <a:solidFill>
                  <a:srgbClr val="154734"/>
                </a:solidFill>
                <a:latin typeface="Georgia" panose="02040502050405020303" pitchFamily="18" charset="0"/>
              </a:rPr>
              <a:t>Your research  title here, capitalize only first word</a:t>
            </a:r>
          </a:p>
          <a:p>
            <a:pPr algn="ctr"/>
            <a:r>
              <a:rPr lang="en-US" sz="8800" b="0" i="0" dirty="0">
                <a:solidFill>
                  <a:srgbClr val="154734"/>
                </a:solidFill>
                <a:latin typeface="Georgia" panose="02040502050405020303" pitchFamily="18" charset="0"/>
              </a:rPr>
              <a:t>and proper nouns</a:t>
            </a:r>
          </a:p>
          <a:p>
            <a:pPr algn="ctr"/>
            <a:r>
              <a:rPr lang="en-US" sz="4800" b="0" i="0" dirty="0">
                <a:solidFill>
                  <a:srgbClr val="154734"/>
                </a:solidFill>
                <a:latin typeface="Georgia" panose="02040502050405020303" pitchFamily="18" charset="0"/>
              </a:rPr>
              <a:t>Name One, Name Two, Name Three &amp; Other Names. Faculty Name, Faculty Department,</a:t>
            </a:r>
          </a:p>
          <a:p>
            <a:pPr algn="ctr"/>
            <a:r>
              <a:rPr lang="en-US" sz="4800" b="0" i="0" dirty="0">
                <a:solidFill>
                  <a:srgbClr val="154734"/>
                </a:solidFill>
                <a:latin typeface="Georgia" panose="02040502050405020303" pitchFamily="18" charset="0"/>
              </a:rPr>
              <a:t>California Polytechnic State University, San Luis Obispo</a:t>
            </a:r>
          </a:p>
        </p:txBody>
      </p:sp>
      <p:pic>
        <p:nvPicPr>
          <p:cNvPr id="8" name="Picture 7">
            <a:extLst>
              <a:ext uri="{FF2B5EF4-FFF2-40B4-BE49-F238E27FC236}">
                <a16:creationId xmlns:a16="http://schemas.microsoft.com/office/drawing/2014/main" id="{89CDC8C8-56AA-19B4-0E4F-3BA90B7385AA}"/>
              </a:ext>
            </a:extLst>
          </p:cNvPr>
          <p:cNvPicPr>
            <a:picLocks noChangeAspect="1"/>
          </p:cNvPicPr>
          <p:nvPr/>
        </p:nvPicPr>
        <p:blipFill>
          <a:blip r:embed="rId2"/>
          <a:srcRect/>
          <a:stretch/>
        </p:blipFill>
        <p:spPr>
          <a:xfrm>
            <a:off x="39461223" y="1146585"/>
            <a:ext cx="2916354" cy="1306284"/>
          </a:xfrm>
          <a:prstGeom prst="rect">
            <a:avLst/>
          </a:prstGeom>
        </p:spPr>
      </p:pic>
      <p:sp>
        <p:nvSpPr>
          <p:cNvPr id="11" name="TextBox 10">
            <a:extLst>
              <a:ext uri="{FF2B5EF4-FFF2-40B4-BE49-F238E27FC236}">
                <a16:creationId xmlns:a16="http://schemas.microsoft.com/office/drawing/2014/main" id="{B29B7AB2-357E-7875-7818-99FCD38EC4C4}"/>
              </a:ext>
            </a:extLst>
          </p:cNvPr>
          <p:cNvSpPr txBox="1"/>
          <p:nvPr/>
        </p:nvSpPr>
        <p:spPr>
          <a:xfrm>
            <a:off x="15087600" y="18052133"/>
            <a:ext cx="13716000" cy="13344743"/>
          </a:xfrm>
          <a:prstGeom prst="rect">
            <a:avLst/>
          </a:prstGeom>
          <a:noFill/>
          <a:ln w="6350">
            <a:solidFill>
              <a:srgbClr val="BD8B13"/>
            </a:solidFill>
          </a:ln>
        </p:spPr>
        <p:txBody>
          <a:bodyPr wrap="square" lIns="365760" tIns="1097280" rIns="365760" bIns="365760" rtlCol="0">
            <a:spAutoFit/>
          </a:bodyPr>
          <a:lstStyle/>
          <a:p>
            <a:pPr marL="0" marR="0" lvl="0" indent="0">
              <a:lnSpc>
                <a:spcPct val="115000"/>
              </a:lnSpc>
              <a:spcBef>
                <a:spcPts val="1200"/>
              </a:spcBef>
              <a:spcAft>
                <a:spcPts val="500"/>
              </a:spcAft>
              <a:buSzPts val="1000"/>
              <a:buFont typeface="Symbol" pitchFamily="2" charset="2"/>
              <a:buNone/>
              <a:tabLst>
                <a:tab pos="457200" algn="l"/>
              </a:tabLst>
            </a:pPr>
            <a:r>
              <a:rPr lang="en-US" sz="3600" dirty="0">
                <a:effectLst/>
                <a:latin typeface="Trebuchet MS" panose="020B0703020202090204" pitchFamily="34" charset="0"/>
                <a:ea typeface="Times New Roman" panose="02020603050405020304" pitchFamily="18" charset="0"/>
              </a:rPr>
              <a:t>This section tells the audience what was accomplished and sums up the experiment by making a judgment or decision reached based on logic and reason.</a:t>
            </a:r>
          </a:p>
          <a:p>
            <a:pPr marL="0" marR="0" lvl="0" indent="0">
              <a:lnSpc>
                <a:spcPct val="115000"/>
              </a:lnSpc>
              <a:spcBef>
                <a:spcPts val="1200"/>
              </a:spcBef>
              <a:spcAft>
                <a:spcPts val="500"/>
              </a:spcAft>
              <a:buSzPts val="1000"/>
              <a:buFont typeface="Symbol" pitchFamily="2" charset="2"/>
              <a:buNone/>
              <a:tabLst>
                <a:tab pos="457200" algn="l"/>
              </a:tabLst>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Duis </a:t>
            </a:r>
            <a:r>
              <a:rPr lang="en-US" sz="3600" dirty="0" err="1">
                <a:latin typeface="Trebuchet MS" panose="020B0703020202090204" pitchFamily="34" charset="0"/>
              </a:rPr>
              <a:t>aute</a:t>
            </a:r>
            <a:r>
              <a:rPr lang="en-US" sz="3600" dirty="0">
                <a:latin typeface="Trebuchet MS" panose="020B0703020202090204" pitchFamily="34" charset="0"/>
              </a:rPr>
              <a:t> </a:t>
            </a:r>
            <a:r>
              <a:rPr lang="en-US" sz="3600" dirty="0" err="1">
                <a:latin typeface="Trebuchet MS" panose="020B0703020202090204" pitchFamily="34" charset="0"/>
              </a:rPr>
              <a:t>irure</a:t>
            </a:r>
            <a:r>
              <a:rPr lang="en-US" sz="3600" dirty="0">
                <a:latin typeface="Trebuchet MS" panose="020B0703020202090204" pitchFamily="34" charset="0"/>
              </a:rPr>
              <a:t> dolor in </a:t>
            </a:r>
            <a:r>
              <a:rPr lang="en-US" sz="3600" dirty="0" err="1">
                <a:latin typeface="Trebuchet MS" panose="020B0703020202090204" pitchFamily="34" charset="0"/>
              </a:rPr>
              <a:t>reprehenderit</a:t>
            </a:r>
            <a:r>
              <a:rPr lang="en-US" sz="3600" dirty="0">
                <a:latin typeface="Trebuchet MS" panose="020B0703020202090204" pitchFamily="34" charset="0"/>
              </a:rPr>
              <a:t> in </a:t>
            </a:r>
            <a:r>
              <a:rPr lang="en-US" sz="3600" dirty="0" err="1">
                <a:latin typeface="Trebuchet MS" panose="020B0703020202090204" pitchFamily="34" charset="0"/>
              </a:rPr>
              <a:t>voluptate</a:t>
            </a:r>
            <a:r>
              <a:rPr lang="en-US" sz="3600" dirty="0">
                <a:latin typeface="Trebuchet MS" panose="020B0703020202090204" pitchFamily="34" charset="0"/>
              </a:rPr>
              <a:t> </a:t>
            </a:r>
            <a:r>
              <a:rPr lang="en-US" sz="3600" dirty="0" err="1">
                <a:latin typeface="Trebuchet MS" panose="020B0703020202090204" pitchFamily="34" charset="0"/>
              </a:rPr>
              <a:t>velit</a:t>
            </a:r>
            <a:r>
              <a:rPr lang="en-US" sz="3600" dirty="0">
                <a:latin typeface="Trebuchet MS" panose="020B0703020202090204" pitchFamily="34" charset="0"/>
              </a:rPr>
              <a:t> </a:t>
            </a:r>
            <a:r>
              <a:rPr lang="en-US" sz="3600" dirty="0" err="1">
                <a:latin typeface="Trebuchet MS" panose="020B0703020202090204" pitchFamily="34" charset="0"/>
              </a:rPr>
              <a:t>esse</a:t>
            </a:r>
            <a:r>
              <a:rPr lang="en-US" sz="3600" dirty="0">
                <a:latin typeface="Trebuchet MS" panose="020B0703020202090204" pitchFamily="34" charset="0"/>
              </a:rPr>
              <a:t> </a:t>
            </a:r>
            <a:r>
              <a:rPr lang="en-US" sz="3600" dirty="0" err="1">
                <a:latin typeface="Trebuchet MS" panose="020B0703020202090204" pitchFamily="34" charset="0"/>
              </a:rPr>
              <a:t>cillum</a:t>
            </a:r>
            <a:r>
              <a:rPr lang="en-US" sz="3600" dirty="0">
                <a:latin typeface="Trebuchet MS" panose="020B0703020202090204" pitchFamily="34" charset="0"/>
              </a:rPr>
              <a:t> dolore </a:t>
            </a:r>
            <a:r>
              <a:rPr lang="en-US" sz="3600" dirty="0" err="1">
                <a:latin typeface="Trebuchet MS" panose="020B0703020202090204" pitchFamily="34" charset="0"/>
              </a:rPr>
              <a:t>eu</a:t>
            </a:r>
            <a:r>
              <a:rPr lang="en-US" sz="3600" dirty="0">
                <a:latin typeface="Trebuchet MS" panose="020B0703020202090204" pitchFamily="34" charset="0"/>
              </a:rPr>
              <a:t> </a:t>
            </a:r>
            <a:r>
              <a:rPr lang="en-US" sz="3600" dirty="0" err="1">
                <a:latin typeface="Trebuchet MS" panose="020B0703020202090204" pitchFamily="34" charset="0"/>
              </a:rPr>
              <a:t>fugiat</a:t>
            </a:r>
            <a:r>
              <a:rPr lang="en-US" sz="3600" dirty="0">
                <a:latin typeface="Trebuchet MS" panose="020B0703020202090204" pitchFamily="34" charset="0"/>
              </a:rPr>
              <a:t> </a:t>
            </a:r>
            <a:r>
              <a:rPr lang="en-US" sz="3600" dirty="0" err="1">
                <a:latin typeface="Trebuchet MS" panose="020B0703020202090204" pitchFamily="34" charset="0"/>
              </a:rPr>
              <a:t>nulla</a:t>
            </a:r>
            <a:r>
              <a:rPr lang="en-US" sz="3600" dirty="0">
                <a:latin typeface="Trebuchet MS" panose="020B0703020202090204" pitchFamily="34" charset="0"/>
              </a:rPr>
              <a:t> </a:t>
            </a:r>
            <a:r>
              <a:rPr lang="en-US" sz="3600" dirty="0" err="1">
                <a:latin typeface="Trebuchet MS" panose="020B0703020202090204" pitchFamily="34" charset="0"/>
              </a:rPr>
              <a:t>pariatur</a:t>
            </a:r>
            <a:r>
              <a:rPr lang="en-US" sz="3600" dirty="0">
                <a:latin typeface="Trebuchet MS" panose="020B0703020202090204" pitchFamily="34" charset="0"/>
              </a:rPr>
              <a:t>. </a:t>
            </a:r>
            <a:r>
              <a:rPr lang="en-US" sz="3600" dirty="0" err="1">
                <a:latin typeface="Trebuchet MS" panose="020B0703020202090204" pitchFamily="34" charset="0"/>
              </a:rPr>
              <a:t>Excepteur</a:t>
            </a:r>
            <a:r>
              <a:rPr lang="en-US" sz="3600" dirty="0">
                <a:latin typeface="Trebuchet MS" panose="020B0703020202090204" pitchFamily="34" charset="0"/>
              </a:rPr>
              <a:t> </a:t>
            </a:r>
            <a:r>
              <a:rPr lang="en-US" sz="3600" dirty="0" err="1">
                <a:latin typeface="Trebuchet MS" panose="020B0703020202090204" pitchFamily="34" charset="0"/>
              </a:rPr>
              <a:t>sint</a:t>
            </a:r>
            <a:r>
              <a:rPr lang="en-US" sz="3600" dirty="0">
                <a:latin typeface="Trebuchet MS" panose="020B0703020202090204" pitchFamily="34" charset="0"/>
              </a:rPr>
              <a:t> </a:t>
            </a:r>
            <a:r>
              <a:rPr lang="en-US" sz="3600" dirty="0" err="1">
                <a:latin typeface="Trebuchet MS" panose="020B0703020202090204" pitchFamily="34" charset="0"/>
              </a:rPr>
              <a:t>occaecat</a:t>
            </a:r>
            <a:r>
              <a:rPr lang="en-US" sz="3600" dirty="0">
                <a:latin typeface="Trebuchet MS" panose="020B0703020202090204" pitchFamily="34" charset="0"/>
              </a:rPr>
              <a:t> </a:t>
            </a:r>
            <a:r>
              <a:rPr lang="en-US" sz="3600" dirty="0" err="1">
                <a:latin typeface="Trebuchet MS" panose="020B0703020202090204" pitchFamily="34" charset="0"/>
              </a:rPr>
              <a:t>cupidatat</a:t>
            </a:r>
            <a:r>
              <a:rPr lang="en-US" sz="3600" dirty="0">
                <a:latin typeface="Trebuchet MS" panose="020B0703020202090204" pitchFamily="34" charset="0"/>
              </a:rPr>
              <a:t> non </a:t>
            </a:r>
            <a:r>
              <a:rPr lang="en-US" sz="3600" dirty="0" err="1">
                <a:latin typeface="Trebuchet MS" panose="020B0703020202090204" pitchFamily="34" charset="0"/>
              </a:rPr>
              <a:t>proident</a:t>
            </a:r>
            <a:r>
              <a:rPr lang="en-US" sz="3600" dirty="0">
                <a:latin typeface="Trebuchet MS" panose="020B0703020202090204" pitchFamily="34" charset="0"/>
              </a:rPr>
              <a:t>, sunt in culpa qui </a:t>
            </a:r>
            <a:r>
              <a:rPr lang="en-US" sz="3600" dirty="0" err="1">
                <a:latin typeface="Trebuchet MS" panose="020B0703020202090204" pitchFamily="34" charset="0"/>
              </a:rPr>
              <a:t>officia</a:t>
            </a:r>
            <a:r>
              <a:rPr lang="en-US" sz="3600" dirty="0">
                <a:latin typeface="Trebuchet MS" panose="020B0703020202090204" pitchFamily="34" charset="0"/>
              </a:rPr>
              <a:t> </a:t>
            </a:r>
            <a:r>
              <a:rPr lang="en-US" sz="3600" dirty="0" err="1">
                <a:latin typeface="Trebuchet MS" panose="020B0703020202090204" pitchFamily="34" charset="0"/>
              </a:rPr>
              <a:t>deserunt</a:t>
            </a:r>
            <a:r>
              <a:rPr lang="en-US" sz="3600" dirty="0">
                <a:latin typeface="Trebuchet MS" panose="020B0703020202090204" pitchFamily="34" charset="0"/>
              </a:rPr>
              <a:t> </a:t>
            </a:r>
            <a:r>
              <a:rPr lang="en-US" sz="3600" dirty="0" err="1">
                <a:latin typeface="Trebuchet MS" panose="020B0703020202090204" pitchFamily="34" charset="0"/>
              </a:rPr>
              <a:t>mollit</a:t>
            </a:r>
            <a:r>
              <a:rPr lang="en-US" sz="3600" dirty="0">
                <a:latin typeface="Trebuchet MS" panose="020B0703020202090204" pitchFamily="34" charset="0"/>
              </a:rPr>
              <a:t> </a:t>
            </a:r>
            <a:r>
              <a:rPr lang="en-US" sz="3600" dirty="0" err="1">
                <a:latin typeface="Trebuchet MS" panose="020B0703020202090204" pitchFamily="34" charset="0"/>
              </a:rPr>
              <a:t>anim</a:t>
            </a:r>
            <a:r>
              <a:rPr lang="en-US" sz="3600" dirty="0">
                <a:latin typeface="Trebuchet MS" panose="020B0703020202090204" pitchFamily="34" charset="0"/>
              </a:rPr>
              <a:t> id </a:t>
            </a:r>
            <a:r>
              <a:rPr lang="en-US" sz="3600" dirty="0" err="1">
                <a:latin typeface="Trebuchet MS" panose="020B0703020202090204" pitchFamily="34" charset="0"/>
              </a:rPr>
              <a:t>est</a:t>
            </a:r>
            <a:r>
              <a:rPr lang="en-US" sz="3600" dirty="0">
                <a:latin typeface="Trebuchet MS" panose="020B0703020202090204" pitchFamily="34" charset="0"/>
              </a:rPr>
              <a:t> </a:t>
            </a:r>
            <a:r>
              <a:rPr lang="en-US" sz="3600" dirty="0" err="1">
                <a:latin typeface="Trebuchet MS" panose="020B0703020202090204" pitchFamily="34" charset="0"/>
              </a:rPr>
              <a:t>laborum</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0A96B1A5-0142-51EF-D6D2-14218A927EE8}"/>
              </a:ext>
            </a:extLst>
          </p:cNvPr>
          <p:cNvSpPr txBox="1"/>
          <p:nvPr/>
        </p:nvSpPr>
        <p:spPr>
          <a:xfrm>
            <a:off x="15087600" y="17863741"/>
            <a:ext cx="13716000" cy="914400"/>
          </a:xfrm>
          <a:prstGeom prst="rect">
            <a:avLst/>
          </a:prstGeom>
          <a:solidFill>
            <a:srgbClr val="3A913F"/>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Conclusions / Discussions</a:t>
            </a:r>
            <a:endParaRPr lang="en-US" sz="4000" b="1" spc="300" baseline="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F706D3F2-8EC1-A4E9-5EB5-3799D6D88B11}"/>
              </a:ext>
            </a:extLst>
          </p:cNvPr>
          <p:cNvSpPr txBox="1"/>
          <p:nvPr/>
        </p:nvSpPr>
        <p:spPr>
          <a:xfrm>
            <a:off x="1369747" y="5556794"/>
            <a:ext cx="10970947" cy="4247317"/>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is intended to introduce the audience to the question you are attempting to answer or problem you are attempting to solve, and sufficient background from the published literature to provide context and relevance.</a:t>
            </a:r>
          </a:p>
        </p:txBody>
      </p:sp>
      <p:sp>
        <p:nvSpPr>
          <p:cNvPr id="14" name="TextBox 13">
            <a:extLst>
              <a:ext uri="{FF2B5EF4-FFF2-40B4-BE49-F238E27FC236}">
                <a16:creationId xmlns:a16="http://schemas.microsoft.com/office/drawing/2014/main" id="{7CFB0777-BF63-EB4A-F667-35E690DB3385}"/>
              </a:ext>
            </a:extLst>
          </p:cNvPr>
          <p:cNvSpPr txBox="1"/>
          <p:nvPr/>
        </p:nvSpPr>
        <p:spPr>
          <a:xfrm>
            <a:off x="1369748" y="5556794"/>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Introduction / Background / Goals </a:t>
            </a:r>
            <a:endParaRPr lang="en-US" sz="4000" b="1" spc="300" baseline="0" dirty="0">
              <a:solidFill>
                <a:schemeClr val="bg1"/>
              </a:solidFill>
              <a:latin typeface="Georgia" panose="02040502050405020303" pitchFamily="18" charset="0"/>
            </a:endParaRPr>
          </a:p>
        </p:txBody>
      </p:sp>
      <p:sp>
        <p:nvSpPr>
          <p:cNvPr id="15" name="TextBox 14">
            <a:extLst>
              <a:ext uri="{FF2B5EF4-FFF2-40B4-BE49-F238E27FC236}">
                <a16:creationId xmlns:a16="http://schemas.microsoft.com/office/drawing/2014/main" id="{45E81B34-7947-984D-6CD7-3A3A65C96C31}"/>
              </a:ext>
            </a:extLst>
          </p:cNvPr>
          <p:cNvSpPr txBox="1"/>
          <p:nvPr/>
        </p:nvSpPr>
        <p:spPr>
          <a:xfrm>
            <a:off x="1369747" y="17780000"/>
            <a:ext cx="10970947" cy="7017306"/>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IN THE </a:t>
            </a:r>
            <a:r>
              <a:rPr lang="en-US" sz="3600" b="1" dirty="0">
                <a:latin typeface="Trebuchet MS" panose="020B0703020202090204" pitchFamily="34" charset="0"/>
                <a:ea typeface="Aptos" panose="020B0004020202020204" pitchFamily="34" charset="0"/>
                <a:cs typeface="Times New Roman" panose="02020603050405020304" pitchFamily="18" charset="0"/>
              </a:rPr>
              <a:t>LAB</a:t>
            </a:r>
            <a:r>
              <a:rPr lang="en-US" sz="3600" b="1" dirty="0">
                <a:effectLst/>
                <a:latin typeface="Trebuchet MS" panose="020B0703020202090204" pitchFamily="34" charset="0"/>
                <a:ea typeface="Aptos" panose="020B0004020202020204" pitchFamily="34" charset="0"/>
                <a:cs typeface="Times New Roman" panose="02020603050405020304" pitchFamily="18" charset="0"/>
              </a:rPr>
              <a: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outlines or summarizes the key procedures or steps taken for the experiment.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It should not include detailed protocols, but a visual overview often in the form of a flow chart.</a:t>
            </a:r>
            <a:br>
              <a:rPr lang="en-US" sz="3600" dirty="0">
                <a:effectLst/>
                <a:latin typeface="Trebuchet MS" panose="020B0703020202090204" pitchFamily="34" charset="0"/>
                <a:ea typeface="Aptos" panose="020B0004020202020204" pitchFamily="34" charset="0"/>
                <a:cs typeface="Times New Roman" panose="02020603050405020304" pitchFamily="18" charset="0"/>
              </a:rPr>
            </a:b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marR="0" lvl="0" indent="0" algn="l" defTabSz="18434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ANALYSIS:</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p:txBody>
      </p:sp>
      <p:sp>
        <p:nvSpPr>
          <p:cNvPr id="16" name="TextBox 15">
            <a:extLst>
              <a:ext uri="{FF2B5EF4-FFF2-40B4-BE49-F238E27FC236}">
                <a16:creationId xmlns:a16="http://schemas.microsoft.com/office/drawing/2014/main" id="{6DA09965-0AE0-510F-EBAB-640F6502C5EC}"/>
              </a:ext>
            </a:extLst>
          </p:cNvPr>
          <p:cNvSpPr txBox="1"/>
          <p:nvPr/>
        </p:nvSpPr>
        <p:spPr>
          <a:xfrm>
            <a:off x="1369747" y="17780000"/>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Methods</a:t>
            </a:r>
            <a:endParaRPr lang="en-US" sz="4000" b="1" spc="300" baseline="0" dirty="0">
              <a:solidFill>
                <a:schemeClr val="bg1"/>
              </a:solidFill>
              <a:latin typeface="Georgia" panose="02040502050405020303" pitchFamily="18" charset="0"/>
            </a:endParaRPr>
          </a:p>
        </p:txBody>
      </p:sp>
      <p:sp>
        <p:nvSpPr>
          <p:cNvPr id="17" name="TextBox 16">
            <a:extLst>
              <a:ext uri="{FF2B5EF4-FFF2-40B4-BE49-F238E27FC236}">
                <a16:creationId xmlns:a16="http://schemas.microsoft.com/office/drawing/2014/main" id="{E48574B0-9B8A-9F67-87FB-919677932EE4}"/>
              </a:ext>
            </a:extLst>
          </p:cNvPr>
          <p:cNvSpPr txBox="1"/>
          <p:nvPr/>
        </p:nvSpPr>
        <p:spPr>
          <a:xfrm>
            <a:off x="15087600" y="5556794"/>
            <a:ext cx="13716000" cy="3139321"/>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depicts the data resulting from the experiment(s). Typically, this section consists mostly or entirely of graphs, tables and other figures, with figure legends.</a:t>
            </a:r>
          </a:p>
        </p:txBody>
      </p:sp>
      <p:pic>
        <p:nvPicPr>
          <p:cNvPr id="19" name="Picture 18">
            <a:extLst>
              <a:ext uri="{FF2B5EF4-FFF2-40B4-BE49-F238E27FC236}">
                <a16:creationId xmlns:a16="http://schemas.microsoft.com/office/drawing/2014/main" id="{EDC051F9-DD41-07A7-9A2C-B711922B663D}"/>
              </a:ext>
            </a:extLst>
          </p:cNvPr>
          <p:cNvPicPr>
            <a:picLocks noChangeAspect="1"/>
          </p:cNvPicPr>
          <p:nvPr/>
        </p:nvPicPr>
        <p:blipFill>
          <a:blip r:embed="rId3"/>
          <a:stretch>
            <a:fillRect/>
          </a:stretch>
        </p:blipFill>
        <p:spPr>
          <a:xfrm>
            <a:off x="15087600" y="9175087"/>
            <a:ext cx="13716000" cy="7715250"/>
          </a:xfrm>
          <a:prstGeom prst="rect">
            <a:avLst/>
          </a:prstGeom>
        </p:spPr>
      </p:pic>
      <p:pic>
        <p:nvPicPr>
          <p:cNvPr id="20" name="Picture 19">
            <a:extLst>
              <a:ext uri="{FF2B5EF4-FFF2-40B4-BE49-F238E27FC236}">
                <a16:creationId xmlns:a16="http://schemas.microsoft.com/office/drawing/2014/main" id="{7FE41EDB-D4C6-C908-8C82-4C5D59347A6E}"/>
              </a:ext>
            </a:extLst>
          </p:cNvPr>
          <p:cNvPicPr>
            <a:picLocks noChangeAspect="1"/>
          </p:cNvPicPr>
          <p:nvPr/>
        </p:nvPicPr>
        <p:blipFill>
          <a:blip r:embed="rId4"/>
          <a:stretch>
            <a:fillRect/>
          </a:stretch>
        </p:blipFill>
        <p:spPr>
          <a:xfrm>
            <a:off x="1369747" y="25224676"/>
            <a:ext cx="10972800" cy="6172200"/>
          </a:xfrm>
          <a:prstGeom prst="rect">
            <a:avLst/>
          </a:prstGeom>
        </p:spPr>
      </p:pic>
      <p:pic>
        <p:nvPicPr>
          <p:cNvPr id="21" name="Picture 20">
            <a:extLst>
              <a:ext uri="{FF2B5EF4-FFF2-40B4-BE49-F238E27FC236}">
                <a16:creationId xmlns:a16="http://schemas.microsoft.com/office/drawing/2014/main" id="{B2F5414C-7CA4-3686-BE6A-2199C7CB1D2A}"/>
              </a:ext>
            </a:extLst>
          </p:cNvPr>
          <p:cNvPicPr>
            <a:picLocks noChangeAspect="1"/>
          </p:cNvPicPr>
          <p:nvPr/>
        </p:nvPicPr>
        <p:blipFill>
          <a:blip r:embed="rId5"/>
          <a:stretch>
            <a:fillRect/>
          </a:stretch>
        </p:blipFill>
        <p:spPr>
          <a:xfrm>
            <a:off x="1369747" y="11040963"/>
            <a:ext cx="5029200" cy="5849374"/>
          </a:xfrm>
          <a:prstGeom prst="rect">
            <a:avLst/>
          </a:prstGeom>
        </p:spPr>
      </p:pic>
      <p:pic>
        <p:nvPicPr>
          <p:cNvPr id="22" name="Picture 21">
            <a:extLst>
              <a:ext uri="{FF2B5EF4-FFF2-40B4-BE49-F238E27FC236}">
                <a16:creationId xmlns:a16="http://schemas.microsoft.com/office/drawing/2014/main" id="{2C464EF8-54B2-3FDF-6C4E-9AC2C5EE6215}"/>
              </a:ext>
            </a:extLst>
          </p:cNvPr>
          <p:cNvPicPr>
            <a:picLocks noChangeAspect="1"/>
          </p:cNvPicPr>
          <p:nvPr/>
        </p:nvPicPr>
        <p:blipFill>
          <a:blip r:embed="rId5"/>
          <a:stretch>
            <a:fillRect/>
          </a:stretch>
        </p:blipFill>
        <p:spPr>
          <a:xfrm>
            <a:off x="7311494" y="11040963"/>
            <a:ext cx="5029200" cy="5849374"/>
          </a:xfrm>
          <a:prstGeom prst="rect">
            <a:avLst/>
          </a:prstGeom>
        </p:spPr>
      </p:pic>
      <p:sp>
        <p:nvSpPr>
          <p:cNvPr id="23" name="TextBox 22">
            <a:extLst>
              <a:ext uri="{FF2B5EF4-FFF2-40B4-BE49-F238E27FC236}">
                <a16:creationId xmlns:a16="http://schemas.microsoft.com/office/drawing/2014/main" id="{57946445-B137-E037-C653-C05CE497DFD1}"/>
              </a:ext>
            </a:extLst>
          </p:cNvPr>
          <p:cNvSpPr txBox="1"/>
          <p:nvPr/>
        </p:nvSpPr>
        <p:spPr>
          <a:xfrm>
            <a:off x="31546801" y="5556794"/>
            <a:ext cx="10970947" cy="3693319"/>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informs the audience of where the research could be taken in the future based on what was learned through this experiment. This may be merged with Conclusion/Discussion. </a:t>
            </a:r>
          </a:p>
        </p:txBody>
      </p:sp>
      <p:sp>
        <p:nvSpPr>
          <p:cNvPr id="24" name="TextBox 23">
            <a:extLst>
              <a:ext uri="{FF2B5EF4-FFF2-40B4-BE49-F238E27FC236}">
                <a16:creationId xmlns:a16="http://schemas.microsoft.com/office/drawing/2014/main" id="{48E5F568-EBE9-D0D5-8326-4BDE03B7CB0D}"/>
              </a:ext>
            </a:extLst>
          </p:cNvPr>
          <p:cNvSpPr txBox="1"/>
          <p:nvPr/>
        </p:nvSpPr>
        <p:spPr>
          <a:xfrm>
            <a:off x="31546800" y="5556794"/>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Future Directions / Next Steps</a:t>
            </a:r>
            <a:endParaRPr lang="en-US" sz="4000" b="1" spc="300" baseline="0" dirty="0">
              <a:solidFill>
                <a:schemeClr val="bg1"/>
              </a:solidFill>
              <a:latin typeface="Georgia" panose="02040502050405020303" pitchFamily="18" charset="0"/>
            </a:endParaRPr>
          </a:p>
        </p:txBody>
      </p:sp>
      <p:sp>
        <p:nvSpPr>
          <p:cNvPr id="25" name="TextBox 24">
            <a:extLst>
              <a:ext uri="{FF2B5EF4-FFF2-40B4-BE49-F238E27FC236}">
                <a16:creationId xmlns:a16="http://schemas.microsoft.com/office/drawing/2014/main" id="{77EA5BC7-1600-BA36-3815-CF6DAB3B281C}"/>
              </a:ext>
            </a:extLst>
          </p:cNvPr>
          <p:cNvSpPr txBox="1"/>
          <p:nvPr/>
        </p:nvSpPr>
        <p:spPr>
          <a:xfrm>
            <a:off x="31546801" y="17932400"/>
            <a:ext cx="10970947" cy="5355312"/>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The section attributes the sources of any information you have referenced or cited. Your introduction will always require citations.</a:t>
            </a:r>
          </a:p>
          <a:p>
            <a:pPr marL="0" indent="0">
              <a:buFont typeface="Arial" panose="020B0604020202020204" pitchFamily="34" charset="0"/>
              <a:buNone/>
            </a:pP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1</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2</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3</a:t>
            </a:r>
          </a:p>
        </p:txBody>
      </p:sp>
      <p:pic>
        <p:nvPicPr>
          <p:cNvPr id="26" name="Picture 25">
            <a:extLst>
              <a:ext uri="{FF2B5EF4-FFF2-40B4-BE49-F238E27FC236}">
                <a16:creationId xmlns:a16="http://schemas.microsoft.com/office/drawing/2014/main" id="{F2D5F212-459E-E124-13B0-9AC95309C12A}"/>
              </a:ext>
            </a:extLst>
          </p:cNvPr>
          <p:cNvPicPr>
            <a:picLocks noChangeAspect="1"/>
          </p:cNvPicPr>
          <p:nvPr/>
        </p:nvPicPr>
        <p:blipFill>
          <a:blip r:embed="rId5"/>
          <a:stretch>
            <a:fillRect/>
          </a:stretch>
        </p:blipFill>
        <p:spPr>
          <a:xfrm>
            <a:off x="31546801" y="11040963"/>
            <a:ext cx="5029200" cy="5849374"/>
          </a:xfrm>
          <a:prstGeom prst="rect">
            <a:avLst/>
          </a:prstGeom>
        </p:spPr>
      </p:pic>
      <p:pic>
        <p:nvPicPr>
          <p:cNvPr id="27" name="Picture 26">
            <a:extLst>
              <a:ext uri="{FF2B5EF4-FFF2-40B4-BE49-F238E27FC236}">
                <a16:creationId xmlns:a16="http://schemas.microsoft.com/office/drawing/2014/main" id="{6A6EEE57-A101-3581-1112-46F2E8316F8D}"/>
              </a:ext>
            </a:extLst>
          </p:cNvPr>
          <p:cNvPicPr>
            <a:picLocks noChangeAspect="1"/>
          </p:cNvPicPr>
          <p:nvPr/>
        </p:nvPicPr>
        <p:blipFill>
          <a:blip r:embed="rId5"/>
          <a:stretch>
            <a:fillRect/>
          </a:stretch>
        </p:blipFill>
        <p:spPr>
          <a:xfrm>
            <a:off x="37488548" y="11040963"/>
            <a:ext cx="5029200" cy="5849374"/>
          </a:xfrm>
          <a:prstGeom prst="rect">
            <a:avLst/>
          </a:prstGeom>
        </p:spPr>
      </p:pic>
      <p:sp>
        <p:nvSpPr>
          <p:cNvPr id="28" name="TextBox 27">
            <a:extLst>
              <a:ext uri="{FF2B5EF4-FFF2-40B4-BE49-F238E27FC236}">
                <a16:creationId xmlns:a16="http://schemas.microsoft.com/office/drawing/2014/main" id="{B579EC55-D31B-2017-FB13-BBD97128BD51}"/>
              </a:ext>
            </a:extLst>
          </p:cNvPr>
          <p:cNvSpPr txBox="1"/>
          <p:nvPr/>
        </p:nvSpPr>
        <p:spPr>
          <a:xfrm>
            <a:off x="31546800" y="17863741"/>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References</a:t>
            </a:r>
            <a:endParaRPr lang="en-US" sz="4000" b="1" spc="300" baseline="0" dirty="0">
              <a:solidFill>
                <a:schemeClr val="bg1"/>
              </a:solidFill>
              <a:latin typeface="Georgia" panose="02040502050405020303" pitchFamily="18" charset="0"/>
            </a:endParaRPr>
          </a:p>
        </p:txBody>
      </p:sp>
      <p:sp>
        <p:nvSpPr>
          <p:cNvPr id="29" name="TextBox 28">
            <a:extLst>
              <a:ext uri="{FF2B5EF4-FFF2-40B4-BE49-F238E27FC236}">
                <a16:creationId xmlns:a16="http://schemas.microsoft.com/office/drawing/2014/main" id="{38F7E1F4-B9DA-BDA8-2C0C-174CA62F0C08}"/>
              </a:ext>
            </a:extLst>
          </p:cNvPr>
          <p:cNvSpPr txBox="1"/>
          <p:nvPr/>
        </p:nvSpPr>
        <p:spPr>
          <a:xfrm>
            <a:off x="31546801" y="25487566"/>
            <a:ext cx="10970947" cy="5909310"/>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This section thanks contributing people, organizations and/or sponsors, including funders.</a:t>
            </a:r>
            <a:r>
              <a:rPr lang="en-US" sz="3600" b="0" i="0" dirty="0">
                <a:effectLst/>
                <a:latin typeface="Trebuchet MS" panose="020B0703020202090204" pitchFamily="34" charset="0"/>
              </a:rPr>
              <a:t> </a:t>
            </a: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1</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2</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or)org 3</a:t>
            </a: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AB5D35A-8D75-6779-E0EC-CF62D594A648}"/>
              </a:ext>
            </a:extLst>
          </p:cNvPr>
          <p:cNvSpPr txBox="1"/>
          <p:nvPr/>
        </p:nvSpPr>
        <p:spPr>
          <a:xfrm>
            <a:off x="31546800" y="25487566"/>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Acknowledgements</a:t>
            </a:r>
            <a:endParaRPr lang="en-US" sz="4000" b="1" spc="300" baseline="0" dirty="0">
              <a:solidFill>
                <a:schemeClr val="bg1"/>
              </a:solidFill>
              <a:latin typeface="Georgia" panose="02040502050405020303" pitchFamily="18" charset="0"/>
            </a:endParaRPr>
          </a:p>
        </p:txBody>
      </p:sp>
      <p:cxnSp>
        <p:nvCxnSpPr>
          <p:cNvPr id="3" name="Straight Connector 2">
            <a:extLst>
              <a:ext uri="{FF2B5EF4-FFF2-40B4-BE49-F238E27FC236}">
                <a16:creationId xmlns:a16="http://schemas.microsoft.com/office/drawing/2014/main" id="{BAA047D5-45EC-72B5-C216-082BF10084D8}"/>
              </a:ext>
            </a:extLst>
          </p:cNvPr>
          <p:cNvCxnSpPr>
            <a:cxnSpLocks/>
          </p:cNvCxnSpPr>
          <p:nvPr/>
        </p:nvCxnSpPr>
        <p:spPr>
          <a:xfrm>
            <a:off x="914400" y="5095696"/>
            <a:ext cx="42062400" cy="0"/>
          </a:xfrm>
          <a:prstGeom prst="line">
            <a:avLst/>
          </a:prstGeom>
          <a:ln w="63500">
            <a:solidFill>
              <a:srgbClr val="BD8B13"/>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FE4A896-001A-C0EA-2999-F7CCD3DCDC7F}"/>
              </a:ext>
            </a:extLst>
          </p:cNvPr>
          <p:cNvPicPr>
            <a:picLocks noChangeAspect="1"/>
          </p:cNvPicPr>
          <p:nvPr/>
        </p:nvPicPr>
        <p:blipFill>
          <a:blip r:embed="rId6"/>
          <a:srcRect/>
          <a:stretch/>
        </p:blipFill>
        <p:spPr>
          <a:xfrm>
            <a:off x="914400" y="1242838"/>
            <a:ext cx="4114800" cy="1113778"/>
          </a:xfrm>
          <a:prstGeom prst="rect">
            <a:avLst/>
          </a:prstGeom>
        </p:spPr>
      </p:pic>
      <p:sp>
        <p:nvSpPr>
          <p:cNvPr id="2" name="TextBox 1">
            <a:extLst>
              <a:ext uri="{FF2B5EF4-FFF2-40B4-BE49-F238E27FC236}">
                <a16:creationId xmlns:a16="http://schemas.microsoft.com/office/drawing/2014/main" id="{37191F08-4530-9072-1C6E-63D34056C950}"/>
              </a:ext>
            </a:extLst>
          </p:cNvPr>
          <p:cNvSpPr txBox="1"/>
          <p:nvPr/>
        </p:nvSpPr>
        <p:spPr>
          <a:xfrm>
            <a:off x="15087600" y="5556794"/>
            <a:ext cx="13716000" cy="914400"/>
          </a:xfrm>
          <a:prstGeom prst="rect">
            <a:avLst/>
          </a:prstGeom>
          <a:solidFill>
            <a:srgbClr val="3A913F"/>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Results</a:t>
            </a:r>
            <a:endParaRPr lang="en-US" sz="4000" b="1" spc="300" baseline="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96EA8786-3A3A-8807-DF55-95F4C5C2988C}"/>
              </a:ext>
            </a:extLst>
          </p:cNvPr>
          <p:cNvSpPr txBox="1"/>
          <p:nvPr/>
        </p:nvSpPr>
        <p:spPr>
          <a:xfrm>
            <a:off x="1367894" y="9858535"/>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7" name="TextBox 6">
            <a:extLst>
              <a:ext uri="{FF2B5EF4-FFF2-40B4-BE49-F238E27FC236}">
                <a16:creationId xmlns:a16="http://schemas.microsoft.com/office/drawing/2014/main" id="{F5625B4B-FAC6-7E71-813A-738493230756}"/>
              </a:ext>
            </a:extLst>
          </p:cNvPr>
          <p:cNvSpPr txBox="1"/>
          <p:nvPr/>
        </p:nvSpPr>
        <p:spPr>
          <a:xfrm>
            <a:off x="1369747" y="16873808"/>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9" name="TextBox 8">
            <a:extLst>
              <a:ext uri="{FF2B5EF4-FFF2-40B4-BE49-F238E27FC236}">
                <a16:creationId xmlns:a16="http://schemas.microsoft.com/office/drawing/2014/main" id="{E89E6372-727A-63D9-EE48-7C893F06B82A}"/>
              </a:ext>
            </a:extLst>
          </p:cNvPr>
          <p:cNvSpPr txBox="1"/>
          <p:nvPr/>
        </p:nvSpPr>
        <p:spPr>
          <a:xfrm>
            <a:off x="7313348" y="16873808"/>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10" name="TextBox 9">
            <a:extLst>
              <a:ext uri="{FF2B5EF4-FFF2-40B4-BE49-F238E27FC236}">
                <a16:creationId xmlns:a16="http://schemas.microsoft.com/office/drawing/2014/main" id="{95FBD3B6-82FD-A12F-38EA-41CA9A5CDD3B}"/>
              </a:ext>
            </a:extLst>
          </p:cNvPr>
          <p:cNvSpPr txBox="1"/>
          <p:nvPr/>
        </p:nvSpPr>
        <p:spPr>
          <a:xfrm>
            <a:off x="1371600" y="31392433"/>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18" name="TextBox 17">
            <a:extLst>
              <a:ext uri="{FF2B5EF4-FFF2-40B4-BE49-F238E27FC236}">
                <a16:creationId xmlns:a16="http://schemas.microsoft.com/office/drawing/2014/main" id="{829E4D70-D640-D548-2A26-CC48DDF87617}"/>
              </a:ext>
            </a:extLst>
          </p:cNvPr>
          <p:cNvSpPr txBox="1"/>
          <p:nvPr/>
        </p:nvSpPr>
        <p:spPr>
          <a:xfrm>
            <a:off x="15087600" y="16855602"/>
            <a:ext cx="137160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31" name="TextBox 30">
            <a:extLst>
              <a:ext uri="{FF2B5EF4-FFF2-40B4-BE49-F238E27FC236}">
                <a16:creationId xmlns:a16="http://schemas.microsoft.com/office/drawing/2014/main" id="{A886206C-CBBC-1CCE-A197-95931C376500}"/>
              </a:ext>
            </a:extLst>
          </p:cNvPr>
          <p:cNvSpPr txBox="1"/>
          <p:nvPr/>
        </p:nvSpPr>
        <p:spPr>
          <a:xfrm>
            <a:off x="31546799" y="16873808"/>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32" name="TextBox 31">
            <a:extLst>
              <a:ext uri="{FF2B5EF4-FFF2-40B4-BE49-F238E27FC236}">
                <a16:creationId xmlns:a16="http://schemas.microsoft.com/office/drawing/2014/main" id="{A021D793-7ABA-9FCA-C3BC-885AB5BD8F7A}"/>
              </a:ext>
            </a:extLst>
          </p:cNvPr>
          <p:cNvSpPr txBox="1"/>
          <p:nvPr/>
        </p:nvSpPr>
        <p:spPr>
          <a:xfrm>
            <a:off x="37488547" y="16873808"/>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Tree>
    <p:extLst>
      <p:ext uri="{BB962C8B-B14F-4D97-AF65-F5344CB8AC3E}">
        <p14:creationId xmlns:p14="http://schemas.microsoft.com/office/powerpoint/2010/main" val="21740700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2148</Words>
  <Application>Microsoft Macintosh PowerPoint</Application>
  <PresentationFormat>Custom</PresentationFormat>
  <Paragraphs>161</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Georgia</vt:lpstr>
      <vt:lpstr>Symbol</vt:lpstr>
      <vt:lpstr>Trebuchet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Odanaka Vavra</dc:creator>
  <cp:lastModifiedBy>Eileen Odanaka Vavra</cp:lastModifiedBy>
  <cp:revision>7</cp:revision>
  <dcterms:created xsi:type="dcterms:W3CDTF">2024-04-17T13:28:37Z</dcterms:created>
  <dcterms:modified xsi:type="dcterms:W3CDTF">2024-04-17T15:27:00Z</dcterms:modified>
</cp:coreProperties>
</file>